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258" r:id="rId6"/>
    <p:sldId id="1944" r:id="rId7"/>
    <p:sldId id="1941" r:id="rId8"/>
    <p:sldId id="1966" r:id="rId9"/>
    <p:sldId id="1965" r:id="rId10"/>
    <p:sldId id="1967" r:id="rId11"/>
    <p:sldId id="1968" r:id="rId12"/>
    <p:sldId id="1975" r:id="rId13"/>
    <p:sldId id="1955" r:id="rId14"/>
    <p:sldId id="264" r:id="rId15"/>
    <p:sldId id="1954" r:id="rId16"/>
    <p:sldId id="1956" r:id="rId17"/>
    <p:sldId id="1957" r:id="rId18"/>
    <p:sldId id="1958" r:id="rId19"/>
    <p:sldId id="1959" r:id="rId20"/>
    <p:sldId id="1973" r:id="rId21"/>
    <p:sldId id="1974" r:id="rId22"/>
    <p:sldId id="1976" r:id="rId23"/>
    <p:sldId id="1977" r:id="rId24"/>
    <p:sldId id="1961" r:id="rId25"/>
    <p:sldId id="1962" r:id="rId26"/>
    <p:sldId id="1963" r:id="rId27"/>
    <p:sldId id="1964" r:id="rId28"/>
    <p:sldId id="1960" r:id="rId29"/>
    <p:sldId id="1969" r:id="rId30"/>
    <p:sldId id="1970" r:id="rId31"/>
    <p:sldId id="1971" r:id="rId32"/>
    <p:sldId id="19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20DF9-69E3-46BC-BDA4-ADAF3F8BC18B}" v="88" dt="2021-05-31T15:54:58.783"/>
    <p1510:client id="{966C9A40-6F11-4BDB-9F9D-D50ADC12FA3C}" v="47" dt="2021-06-11T21:34:43.66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77" autoAdjust="0"/>
  </p:normalViewPr>
  <p:slideViewPr>
    <p:cSldViewPr snapToGrid="0">
      <p:cViewPr varScale="1">
        <p:scale>
          <a:sx n="64" d="100"/>
          <a:sy n="64" d="100"/>
        </p:scale>
        <p:origin x="2274"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tableStyles" Target="tableStyles.xml" Id="rId39" /><Relationship Type="http://schemas.openxmlformats.org/officeDocument/2006/relationships/slide" Target="slides/slide17.xml" Id="rId21" /><Relationship Type="http://schemas.openxmlformats.org/officeDocument/2006/relationships/notesMaster" Target="notesMasters/notesMaster1.xml" Id="rId34"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microsoft.com/office/2015/10/relationships/revisionInfo" Target="revisionInfo.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viewProps" Target="viewProps.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presProps" Target="presProp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handoutMaster" Target="handoutMasters/handoutMaster1.xml" Id="rId35"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theme" Target="theme/theme1.xml" Id="rId3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6/11/2021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6/11/2021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“Welcome to the Town of Grey Goose’s health and safety orientation. Please feel free to take note as there’s multiple choices questions at the end of this online health and safety orientation.” </a:t>
            </a:r>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324601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“There are 4 general categories of hazards that you may be exposed to when performing your work, this is important to know so you can assess and control them to prevent injury to yourself and others. </a:t>
            </a:r>
          </a:p>
          <a:p>
            <a:endParaRPr lang="en-US"/>
          </a:p>
          <a:p>
            <a:r>
              <a:rPr lang="en-US"/>
              <a:t>These 4 categories of hazards are:</a:t>
            </a:r>
          </a:p>
          <a:p>
            <a:pPr marL="171450" indent="-171450">
              <a:buFont typeface="Arial" panose="020B0604020202020204" pitchFamily="34" charset="0"/>
              <a:buChar char="•"/>
            </a:pPr>
            <a:r>
              <a:rPr lang="en-US"/>
              <a:t>Biological</a:t>
            </a:r>
          </a:p>
          <a:p>
            <a:pPr marL="171450" indent="-171450">
              <a:buFont typeface="Arial" panose="020B0604020202020204" pitchFamily="34" charset="0"/>
              <a:buChar char="•"/>
            </a:pPr>
            <a:r>
              <a:rPr lang="en-US"/>
              <a:t>Chemical </a:t>
            </a:r>
          </a:p>
          <a:p>
            <a:pPr marL="171450" indent="-171450">
              <a:buFont typeface="Arial" panose="020B0604020202020204" pitchFamily="34" charset="0"/>
              <a:buChar char="•"/>
            </a:pPr>
            <a:r>
              <a:rPr lang="en-US"/>
              <a:t>Physical </a:t>
            </a:r>
          </a:p>
          <a:p>
            <a:pPr marL="171450" indent="-171450">
              <a:buFont typeface="Arial" panose="020B0604020202020204" pitchFamily="34" charset="0"/>
              <a:buChar char="•"/>
            </a:pPr>
            <a:r>
              <a:rPr lang="en-US"/>
              <a:t>Psychological</a:t>
            </a:r>
          </a:p>
          <a:p>
            <a:endParaRPr lang="en-US"/>
          </a:p>
          <a:p>
            <a:r>
              <a:rPr lang="en-US"/>
              <a:t>These hazards will be further described in Grey Goose’s identification, assessment and control Documents. </a:t>
            </a:r>
          </a:p>
          <a:p>
            <a:endParaRPr lang="en-US"/>
          </a:p>
          <a:p>
            <a:r>
              <a:rPr lang="en-US"/>
              <a:t>Your Supervisor or your Team Lead will explain to you how and where to find these Documents. These Documents consist of these forms:</a:t>
            </a:r>
          </a:p>
          <a:p>
            <a:endParaRPr lang="en-US"/>
          </a:p>
          <a:p>
            <a:pPr marL="171450" indent="-171450">
              <a:buFont typeface="Arial" panose="020B0604020202020204" pitchFamily="34" charset="0"/>
              <a:buChar char="•"/>
            </a:pPr>
            <a:r>
              <a:rPr lang="en-US"/>
              <a:t>Job hazard assessment </a:t>
            </a:r>
          </a:p>
          <a:p>
            <a:pPr marL="171450" indent="-171450">
              <a:buFont typeface="Arial" panose="020B0604020202020204" pitchFamily="34" charset="0"/>
              <a:buChar char="•"/>
            </a:pPr>
            <a:r>
              <a:rPr lang="en-US"/>
              <a:t>Hazard identification </a:t>
            </a:r>
          </a:p>
          <a:p>
            <a:pPr marL="171450" indent="-171450">
              <a:buFont typeface="Arial" panose="020B0604020202020204" pitchFamily="34" charset="0"/>
              <a:buChar char="•"/>
            </a:pPr>
            <a:r>
              <a:rPr lang="en-US"/>
              <a:t>Field Level Hazard Assessment (FLHA)</a:t>
            </a:r>
          </a:p>
          <a:p>
            <a:pPr marL="171450" indent="-171450">
              <a:buFont typeface="Arial" panose="020B0604020202020204" pitchFamily="34" charset="0"/>
              <a:buChar char="•"/>
            </a:pPr>
            <a:r>
              <a:rPr lang="en-US"/>
              <a:t>Pre-use vehicle inspection</a:t>
            </a:r>
          </a:p>
          <a:p>
            <a:pPr marL="171450" indent="-171450">
              <a:buFont typeface="Arial" panose="020B0604020202020204" pitchFamily="34" charset="0"/>
              <a:buChar char="•"/>
            </a:pPr>
            <a:r>
              <a:rPr lang="en-US"/>
              <a:t>Site inspections</a:t>
            </a:r>
          </a:p>
          <a:p>
            <a:pPr marL="171450" indent="-171450">
              <a:buFont typeface="Arial" panose="020B0604020202020204" pitchFamily="34" charset="0"/>
              <a:buChar char="•"/>
            </a:pPr>
            <a:r>
              <a:rPr lang="en-US"/>
              <a:t>Ergonomic assessment </a:t>
            </a:r>
          </a:p>
          <a:p>
            <a:pPr marL="171450" indent="-171450">
              <a:buFont typeface="Arial" panose="020B0604020202020204" pitchFamily="34" charset="0"/>
              <a:buChar char="•"/>
            </a:pPr>
            <a:r>
              <a:rPr lang="en-US"/>
              <a:t>Equipment Checklist</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Past incident report will also be available, so you are aware of the previous known hazards and how Grey Goose, has and is, controlling them to protect: you, your co-workers, and everyone on and near the work site.”</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10</a:t>
            </a:fld>
            <a:endParaRPr lang="en-US"/>
          </a:p>
        </p:txBody>
      </p:sp>
    </p:spTree>
    <p:extLst>
      <p:ext uri="{BB962C8B-B14F-4D97-AF65-F5344CB8AC3E}">
        <p14:creationId xmlns:p14="http://schemas.microsoft.com/office/powerpoint/2010/main" val="350713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endParaRPr lang="en-US"/>
          </a:p>
          <a:p>
            <a:r>
              <a:rPr lang="en-US"/>
              <a:t>“Let’s go over your emergency response.”</a:t>
            </a:r>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187540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“This is your office floor map, please be familiar with the routes to the nearest exits from your workstation and the muster points.</a:t>
            </a:r>
          </a:p>
          <a:p>
            <a:endParaRPr lang="en-US"/>
          </a:p>
          <a:p>
            <a:r>
              <a:rPr lang="en-US"/>
              <a:t>This map identifies the location of:</a:t>
            </a:r>
          </a:p>
          <a:p>
            <a:pPr marL="171450" indent="-171450">
              <a:buFont typeface="Arial" panose="020B0604020202020204" pitchFamily="34" charset="0"/>
              <a:buChar char="•"/>
            </a:pPr>
            <a:r>
              <a:rPr lang="en-US"/>
              <a:t>First aid kit</a:t>
            </a:r>
          </a:p>
          <a:p>
            <a:pPr marL="171450" indent="-171450">
              <a:buFont typeface="Arial" panose="020B0604020202020204" pitchFamily="34" charset="0"/>
              <a:buChar char="•"/>
            </a:pPr>
            <a:r>
              <a:rPr lang="en-US"/>
              <a:t>Emergency alarm pull-down stations, and the</a:t>
            </a:r>
          </a:p>
          <a:p>
            <a:pPr marL="171450" indent="-171450">
              <a:buFont typeface="Arial" panose="020B0604020202020204" pitchFamily="34" charset="0"/>
              <a:buChar char="•"/>
            </a:pPr>
            <a:r>
              <a:rPr lang="en-US"/>
              <a:t>Fire extinguishers.</a:t>
            </a:r>
          </a:p>
          <a:p>
            <a:pPr marL="0" indent="0">
              <a:buFont typeface="Arial" panose="020B0604020202020204" pitchFamily="34" charset="0"/>
              <a:buNone/>
            </a:pPr>
            <a:endParaRPr lang="en-US"/>
          </a:p>
          <a:p>
            <a:pPr marL="0" indent="0">
              <a:buFont typeface="Arial" panose="020B0604020202020204" pitchFamily="34" charset="0"/>
              <a:buNone/>
            </a:pPr>
            <a:r>
              <a:rPr lang="en-US"/>
              <a:t>A contact list of the designated first aiders, emergency wardens and your health and safety committee representative is located on the bulletin board in the kitchen.</a:t>
            </a:r>
          </a:p>
          <a:p>
            <a:pPr marL="0" indent="0">
              <a:buFont typeface="Arial" panose="020B0604020202020204" pitchFamily="34" charset="0"/>
              <a:buNone/>
            </a:pPr>
            <a:r>
              <a:rPr lang="en-US"/>
              <a:t> </a:t>
            </a:r>
          </a:p>
          <a:p>
            <a:r>
              <a:rPr lang="en-US"/>
              <a:t>Emergency exercises (also known as emergency drills) will be conducted at a minimum of once a year. Follow the direction of the Emergency Warden, your Supervisor or Team Lead. </a:t>
            </a:r>
          </a:p>
          <a:p>
            <a:endParaRPr lang="en-US"/>
          </a:p>
          <a:p>
            <a:r>
              <a:rPr lang="en-US"/>
              <a:t>If they are unavailable during an exercise or an actual alarm immediately go to the nearest exit and proceed to the first muster point if it’s safe to do so for further instructions and or call emergency services at 9-1-1.</a:t>
            </a:r>
          </a:p>
          <a:p>
            <a:pPr marL="0" indent="0">
              <a:buFont typeface="Arial" panose="020B0604020202020204" pitchFamily="34" charset="0"/>
              <a:buNone/>
            </a:pPr>
            <a:endParaRPr lang="en-US"/>
          </a:p>
          <a:p>
            <a:r>
              <a:rPr lang="en-US"/>
              <a:t>If you’re involved in an emergency or any incident provide a verbal and written incident report to your Supervisor as soon as possible. This also includes, reporting any unsafe or harmful work site acts that occurs or has occurred or  an unsafe or harmful work site condition that exist or has existed. </a:t>
            </a:r>
          </a:p>
          <a:p>
            <a:endParaRPr lang="en-US"/>
          </a:p>
          <a:p>
            <a:r>
              <a:rPr lang="en-US"/>
              <a:t>Call 9-1-1 for any emergency you may encounter."</a:t>
            </a:r>
          </a:p>
          <a:p>
            <a:pPr marL="0" indent="0">
              <a:buFont typeface="Arial" panose="020B0604020202020204" pitchFamily="34" charset="0"/>
              <a:buNone/>
            </a:pPr>
            <a:r>
              <a:rPr lang="en-US"/>
              <a:t> </a:t>
            </a:r>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397766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“As we work through the list, it is required that you are aware of your 3 rights, which are:</a:t>
            </a:r>
          </a:p>
          <a:p>
            <a:pPr marL="228600" indent="-228600">
              <a:buFont typeface="+mj-lt"/>
              <a:buAutoNum type="arabicPeriod"/>
            </a:pPr>
            <a:r>
              <a:rPr lang="en-US"/>
              <a:t>the right to be informed (</a:t>
            </a:r>
            <a:r>
              <a:rPr lang="en-US" u="sng"/>
              <a:t>know</a:t>
            </a:r>
            <a:r>
              <a:rPr lang="en-US"/>
              <a:t>) of work site hazards and the means to eliminate or control those hazards,</a:t>
            </a:r>
          </a:p>
          <a:p>
            <a:pPr marL="228600" indent="-228600">
              <a:buFont typeface="+mj-lt"/>
              <a:buAutoNum type="arabicPeriod"/>
            </a:pPr>
            <a:r>
              <a:rPr lang="en-US"/>
              <a:t>you have the right to meaningful </a:t>
            </a:r>
            <a:r>
              <a:rPr lang="en-US" u="sng"/>
              <a:t>participation</a:t>
            </a:r>
            <a:r>
              <a:rPr lang="en-US"/>
              <a:t> in health and safety activities pertaining to their work and work site, including the ability to express health and safety concerns, and the</a:t>
            </a:r>
          </a:p>
          <a:p>
            <a:pPr marL="228600" indent="-228600">
              <a:buFont typeface="+mj-lt"/>
              <a:buAutoNum type="arabicPeriod"/>
            </a:pPr>
            <a:r>
              <a:rPr lang="en-US"/>
              <a:t>you have the right to </a:t>
            </a:r>
            <a:r>
              <a:rPr lang="en-US" u="sng"/>
              <a:t>refuse dangerous work</a:t>
            </a:r>
            <a:r>
              <a:rPr lang="en-US"/>
              <a:t>.</a:t>
            </a:r>
          </a:p>
          <a:p>
            <a:pPr marL="228600" indent="-228600">
              <a:buFont typeface="+mj-lt"/>
              <a:buAutoNum type="arabicPeriod"/>
            </a:pPr>
            <a:endParaRPr lang="en-US"/>
          </a:p>
          <a:p>
            <a:pPr marL="0" indent="0">
              <a:buFont typeface="+mj-lt"/>
              <a:buNone/>
            </a:pPr>
            <a:r>
              <a:rPr lang="en-US"/>
              <a:t>You must have the ability to work without being subject to discriminatory action for exercising a right or fulfilling a duty imposed by the Alberta occupational health and safety Act, Regulations or Code.”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13</a:t>
            </a:fld>
            <a:endParaRPr lang="en-US"/>
          </a:p>
        </p:txBody>
      </p:sp>
    </p:spTree>
    <p:extLst>
      <p:ext uri="{BB962C8B-B14F-4D97-AF65-F5344CB8AC3E}">
        <p14:creationId xmlns:p14="http://schemas.microsoft.com/office/powerpoint/2010/main" val="309202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a:t>
            </a:r>
            <a:r>
              <a:rPr lang="en-US" b="0" i="0">
                <a:solidFill>
                  <a:srgbClr val="333333"/>
                </a:solidFill>
                <a:effectLst/>
                <a:latin typeface="Segoe UI" panose="020B0502040204020203" pitchFamily="34" charset="0"/>
              </a:rPr>
              <a:t>Harassment and violence are considered hazards if there is a potential for them to exist.</a:t>
            </a:r>
          </a:p>
          <a:p>
            <a:endParaRPr lang="en-US" b="0" i="0">
              <a:solidFill>
                <a:srgbClr val="333333"/>
              </a:solidFill>
              <a:effectLst/>
              <a:latin typeface="Segoe UI" panose="020B0502040204020203" pitchFamily="34" charset="0"/>
            </a:endParaRPr>
          </a:p>
          <a:p>
            <a:r>
              <a:rPr lang="en-US"/>
              <a:t>Grey Goose does not tolerate harassment and acts of violence at our work sites or in our work-related activity. </a:t>
            </a:r>
          </a:p>
          <a:p>
            <a:endParaRPr lang="en-US"/>
          </a:p>
          <a:p>
            <a:r>
              <a:rPr lang="en-US"/>
              <a:t>It is important that we all know what it is and how to recognize it. Here’s the definition of harassment and violence:</a:t>
            </a:r>
          </a:p>
          <a:p>
            <a:r>
              <a:rPr lang="en-US"/>
              <a:t> </a:t>
            </a:r>
          </a:p>
          <a:p>
            <a:r>
              <a:rPr lang="en-US"/>
              <a:t>Harassment is any single incident or repeated incidents of objectionable or unwelcome conduct, comment, bullying or action by a person that the person knows, or ought reasonably to know, will or will or would cause offence or humiliation to a worker, or adversely affects the worker’s health and safety, and includes:</a:t>
            </a:r>
          </a:p>
          <a:p>
            <a:pPr marL="171450" indent="-171450">
              <a:buFont typeface="Arial" panose="020B0604020202020204" pitchFamily="34" charset="0"/>
              <a:buChar char="•"/>
            </a:pPr>
            <a:r>
              <a:rPr lang="en-US"/>
              <a:t>Conduct, comment, bullying or action because of race, religious beliefs, colour, physical disability, mental disability, age, ancestry, place or origin, martial status, source of income, family status, gender, gender identity, gender expression and sexual orientation, and</a:t>
            </a:r>
          </a:p>
          <a:p>
            <a:pPr marL="171450" indent="-171450">
              <a:buFont typeface="Arial" panose="020B0604020202020204" pitchFamily="34" charset="0"/>
              <a:buChar char="•"/>
            </a:pPr>
            <a:r>
              <a:rPr lang="en-US"/>
              <a:t>A sexual solicitation or advance, </a:t>
            </a:r>
          </a:p>
          <a:p>
            <a:pPr marL="0" indent="0">
              <a:buFont typeface="Arial" panose="020B0604020202020204" pitchFamily="34" charset="0"/>
              <a:buNone/>
            </a:pPr>
            <a:r>
              <a:rPr lang="en-US"/>
              <a:t>but excludes any reasonable conduct of an employer or supervisor in respect of the management of workers or the work site.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Violence is whether at a work site or work-related, means the threatened, attempted or actual conduct of a person that causes or is likely to cause physical or psychological injury or harm, and includes domestic or sexual violence. </a:t>
            </a:r>
          </a:p>
          <a:p>
            <a:pPr marL="0" indent="0">
              <a:buFont typeface="Arial" panose="020B0604020202020204" pitchFamily="34" charset="0"/>
              <a:buNone/>
            </a:pPr>
            <a:endParaRPr lang="en-US"/>
          </a:p>
          <a:p>
            <a:pPr marL="0" indent="0">
              <a:buFont typeface="Arial" panose="020B0604020202020204" pitchFamily="34" charset="0"/>
              <a:buNone/>
            </a:pPr>
            <a:r>
              <a:rPr lang="en-US"/>
              <a:t>You’ll be required to complete </a:t>
            </a:r>
            <a:r>
              <a:rPr lang="en-US" i="1"/>
              <a:t>Grey Goose’s Workplace Harassment Awareness and Violence Prevention training</a:t>
            </a:r>
            <a:r>
              <a:rPr lang="en-US"/>
              <a:t>. Your Supervisor or Team Lead will provide you more details.”</a:t>
            </a:r>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398529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“As per Alberta’s occupation health and safety Act, these are your obligations, which are:</a:t>
            </a:r>
          </a:p>
          <a:p>
            <a:endParaRPr lang="en-US"/>
          </a:p>
          <a:p>
            <a:pPr marL="171450" indent="-171450">
              <a:buFont typeface="Arial" panose="020B0604020202020204" pitchFamily="34" charset="0"/>
              <a:buChar char="•"/>
            </a:pPr>
            <a:r>
              <a:rPr lang="en-US"/>
              <a:t>To protect the health and safety of workers and other persons at or in the vicinity of the work site.</a:t>
            </a:r>
          </a:p>
          <a:p>
            <a:pPr marL="171450" indent="-171450">
              <a:buFont typeface="Arial" panose="020B0604020202020204" pitchFamily="34" charset="0"/>
              <a:buChar char="•"/>
            </a:pPr>
            <a:r>
              <a:rPr lang="en-US"/>
              <a:t>To work with your Supervisor, Employer or any other person for the purpose of protecting the health and safety of others.</a:t>
            </a:r>
          </a:p>
          <a:p>
            <a:pPr marL="171450" indent="-171450">
              <a:buFont typeface="Arial" panose="020B0604020202020204" pitchFamily="34" charset="0"/>
              <a:buChar char="•"/>
            </a:pPr>
            <a:r>
              <a:rPr lang="en-US"/>
              <a:t>For you to use PPE when required as per OHS legislation.</a:t>
            </a:r>
          </a:p>
          <a:p>
            <a:pPr marL="171450" indent="-171450">
              <a:buFont typeface="Arial" panose="020B0604020202020204" pitchFamily="34" charset="0"/>
              <a:buChar char="•"/>
            </a:pPr>
            <a:r>
              <a:rPr lang="en-US"/>
              <a:t>You must refrain from causing or participating in harassment or violence.”</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413463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“Your obligations also include:</a:t>
            </a:r>
          </a:p>
          <a:p>
            <a:pPr marL="285750" indent="-285750">
              <a:buFont typeface="Arial" panose="020B0604020202020204" pitchFamily="34" charset="0"/>
              <a:buChar char="•"/>
            </a:pPr>
            <a:r>
              <a:rPr lang="en-US"/>
              <a:t>Reporting</a:t>
            </a:r>
            <a:r>
              <a:rPr lang="en-US" sz="1200"/>
              <a:t> any unsafe or harmful work site conditions that exists or has existed, to your Supervisor or Employer.</a:t>
            </a:r>
          </a:p>
          <a:p>
            <a:pPr marL="285750" indent="-285750">
              <a:buFont typeface="Arial" panose="020B0604020202020204" pitchFamily="34" charset="0"/>
              <a:buChar char="•"/>
            </a:pPr>
            <a:r>
              <a:rPr lang="en-US" sz="1200"/>
              <a:t>Cooperate with any person exercising a duty imposed by Alberta Occupational Health and Safety legislation, and</a:t>
            </a:r>
          </a:p>
          <a:p>
            <a:pPr marL="285750" indent="-285750">
              <a:buFont typeface="Arial" panose="020B0604020202020204" pitchFamily="34" charset="0"/>
              <a:buChar char="•"/>
            </a:pPr>
            <a:r>
              <a:rPr lang="en-US" sz="1200"/>
              <a:t>Comply with the Alberta Occupational Health and Safety Act, the regulations, and the OHS Code.”</a:t>
            </a:r>
          </a:p>
          <a:p>
            <a:pPr marL="285750" indent="-285750">
              <a:buFont typeface="Arial" panose="020B0604020202020204" pitchFamily="34" charset="0"/>
              <a:buChar char="•"/>
            </a:pPr>
            <a:endParaRPr lang="en-US" sz="1200"/>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4220964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“If are a Supervisor your obligations are:</a:t>
            </a:r>
          </a:p>
          <a:p>
            <a:endParaRPr lang="en-US" sz="1200"/>
          </a:p>
          <a:p>
            <a:r>
              <a:rPr lang="en-US" sz="1200"/>
              <a:t>As far as reasonably practicable:</a:t>
            </a:r>
          </a:p>
          <a:p>
            <a:endParaRPr lang="en-US" sz="1200"/>
          </a:p>
          <a:p>
            <a:pPr marL="457200" indent="-457200">
              <a:buFont typeface="Arial" panose="020B0604020202020204" pitchFamily="34" charset="0"/>
              <a:buChar char="•"/>
            </a:pPr>
            <a:r>
              <a:rPr lang="en-US" sz="1200"/>
              <a:t>Ensure that the supervisor is competent to supervise every worker under the supervisor’s supervision, </a:t>
            </a:r>
          </a:p>
          <a:p>
            <a:pPr marL="457200" indent="-457200">
              <a:buFont typeface="Arial" panose="020B0604020202020204" pitchFamily="34" charset="0"/>
              <a:buChar char="•"/>
            </a:pPr>
            <a:r>
              <a:rPr lang="en-US" sz="1200"/>
              <a:t>Take all precautions necessary to protect the health and safety of every worker under the supervisor’s supervision,</a:t>
            </a:r>
          </a:p>
          <a:p>
            <a:pPr marL="457200" indent="-457200">
              <a:buFont typeface="Arial" panose="020B0604020202020204" pitchFamily="34" charset="0"/>
              <a:buChar char="•"/>
            </a:pPr>
            <a:r>
              <a:rPr lang="en-US" sz="1200"/>
              <a:t>Ensure that a worker under the supervisor’s supervision works in the manner and in accordance with the procedures and measures required by the Alberta OHS Act, Regulation, Code”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17</a:t>
            </a:fld>
            <a:endParaRPr lang="en-US"/>
          </a:p>
        </p:txBody>
      </p:sp>
    </p:spTree>
    <p:extLst>
      <p:ext uri="{BB962C8B-B14F-4D97-AF65-F5344CB8AC3E}">
        <p14:creationId xmlns:p14="http://schemas.microsoft.com/office/powerpoint/2010/main" val="3718788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pPr marL="457200" indent="-457200">
              <a:buFont typeface="Arial" panose="020B0604020202020204" pitchFamily="34" charset="0"/>
              <a:buChar char="•"/>
            </a:pPr>
            <a:r>
              <a:rPr lang="en-US"/>
              <a:t>“</a:t>
            </a:r>
            <a:r>
              <a:rPr lang="en-US" sz="1200"/>
              <a:t>Ensure that every worker under the supervisor’s supervision uses all hazard controls, and properly uses or wears PPE designated or provided by the employer or required to be used or worn by the Alberta OHS Act, Regulation, Code,</a:t>
            </a:r>
          </a:p>
          <a:p>
            <a:pPr marL="457200" indent="-457200">
              <a:buFont typeface="Arial" panose="020B0604020202020204" pitchFamily="34" charset="0"/>
              <a:buChar char="•"/>
            </a:pPr>
            <a:r>
              <a:rPr lang="en-US" sz="1200"/>
              <a:t>Ensure that none of the workers under the supervisor’s supervision are subjected to or participate in harassment or violence at the work site.”</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18</a:t>
            </a:fld>
            <a:endParaRPr lang="en-US"/>
          </a:p>
        </p:txBody>
      </p:sp>
    </p:spTree>
    <p:extLst>
      <p:ext uri="{BB962C8B-B14F-4D97-AF65-F5344CB8AC3E}">
        <p14:creationId xmlns:p14="http://schemas.microsoft.com/office/powerpoint/2010/main" val="287628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a:t>
            </a:r>
            <a:r>
              <a:rPr lang="en-US" sz="1200"/>
              <a:t>Supervisor’s Shall:</a:t>
            </a:r>
          </a:p>
          <a:p>
            <a:endParaRPr lang="en-US" sz="1200"/>
          </a:p>
          <a:p>
            <a:pPr marL="457200" indent="-457200">
              <a:buFont typeface="Arial" panose="020B0604020202020204" pitchFamily="34" charset="0"/>
              <a:buChar char="•"/>
            </a:pPr>
            <a:r>
              <a:rPr lang="en-US" sz="1200"/>
              <a:t>Advise every worker under the supervisor’s supervision of all known or reasonably foreseeable hazards to health and safety in the area where the worker is performing work.</a:t>
            </a:r>
          </a:p>
          <a:p>
            <a:pPr marL="457200" indent="-457200">
              <a:buFont typeface="Arial" panose="020B0604020202020204" pitchFamily="34" charset="0"/>
              <a:buChar char="•"/>
            </a:pPr>
            <a:r>
              <a:rPr lang="en-US" sz="1200"/>
              <a:t>Report to the employer a concern about an unsafe or harmful work site act that occurs or has occurred or an unsafe or harmful work site condition that exists or has existed.”</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19</a:t>
            </a:fld>
            <a:endParaRPr lang="en-US"/>
          </a:p>
        </p:txBody>
      </p:sp>
    </p:spTree>
    <p:extLst>
      <p:ext uri="{BB962C8B-B14F-4D97-AF65-F5344CB8AC3E}">
        <p14:creationId xmlns:p14="http://schemas.microsoft.com/office/powerpoint/2010/main" val="416248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Message from CAO or another predominate figure from your organization/municipality.</a:t>
            </a:r>
          </a:p>
          <a:p>
            <a:endParaRPr lang="en-US" sz="1600"/>
          </a:p>
          <a:p>
            <a:r>
              <a:rPr lang="en-US" sz="1600"/>
              <a:t>The message can contain:</a:t>
            </a:r>
          </a:p>
          <a:p>
            <a:r>
              <a:rPr lang="en-US" sz="1600"/>
              <a:t>- “Welcome, I’m ‘insert name’ “</a:t>
            </a:r>
          </a:p>
          <a:p>
            <a:pPr marL="91440" indent="-171450">
              <a:buFontTx/>
              <a:buChar char="-"/>
            </a:pPr>
            <a:r>
              <a:rPr lang="en-US" sz="1600"/>
              <a:t>“Health and safety is our top priority because it protects you our number one asset.”</a:t>
            </a:r>
          </a:p>
          <a:p>
            <a:pPr marL="91440" indent="-171450">
              <a:buFontTx/>
              <a:buChar char="-"/>
            </a:pPr>
            <a:r>
              <a:rPr lang="en-US" sz="1600"/>
              <a:t>“It’s everyone’s job to perform our individual tasks with health and safety as our top priority.”</a:t>
            </a:r>
          </a:p>
          <a:p>
            <a:pPr marL="91440" indent="-171450">
              <a:buFontTx/>
              <a:buChar char="-"/>
            </a:pPr>
            <a:r>
              <a:rPr lang="en-US" sz="1600"/>
              <a:t>“Health and safety consist of both protecting our physically and psychologically wellbeing.” </a:t>
            </a:r>
          </a:p>
          <a:p>
            <a:pPr marL="91440" indent="-171450">
              <a:buFontTx/>
              <a:buChar char="-"/>
            </a:pPr>
            <a:r>
              <a:rPr lang="en-US" sz="1600"/>
              <a:t>“Once again welcome onboard, and I look forward to seeing the positive health and safety impacts you contribute to the Town of Grey Goose.”</a:t>
            </a:r>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386614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a:t>
            </a:r>
            <a:r>
              <a:rPr lang="en-US" sz="1200"/>
              <a:t>Supervisor’s Shall:</a:t>
            </a:r>
          </a:p>
          <a:p>
            <a:endParaRPr lang="en-US" sz="1200"/>
          </a:p>
          <a:p>
            <a:pPr marL="457200" indent="-457200">
              <a:buFont typeface="Arial" panose="020B0604020202020204" pitchFamily="34" charset="0"/>
              <a:buChar char="•"/>
            </a:pPr>
            <a:r>
              <a:rPr lang="en-US" sz="1200"/>
              <a:t>Cooperate with any person exercising a duty imposed by the Alberta OHS Act, Regulation, Code.</a:t>
            </a:r>
          </a:p>
          <a:p>
            <a:pPr marL="457200" indent="-457200">
              <a:buFont typeface="Arial" panose="020B0604020202020204" pitchFamily="34" charset="0"/>
              <a:buChar char="•"/>
            </a:pPr>
            <a:r>
              <a:rPr lang="en-US" sz="1200"/>
              <a:t>Comply with the Alberta OHS Act, Regulation, Code.</a:t>
            </a:r>
          </a:p>
          <a:p>
            <a:endParaRPr lang="en-US" sz="1200"/>
          </a:p>
          <a:p>
            <a:pPr marL="0" indent="0">
              <a:buFont typeface="Arial" panose="020B0604020202020204" pitchFamily="34" charset="0"/>
              <a:buNone/>
            </a:pPr>
            <a:r>
              <a:rPr lang="en-US" sz="1200"/>
              <a:t>The latest copy of the Alberta occupational health and safety Act, Regulation, Code handbook is in the kitchen area and our intranet under the health and safety tab.”</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20</a:t>
            </a:fld>
            <a:endParaRPr lang="en-US"/>
          </a:p>
        </p:txBody>
      </p:sp>
    </p:spTree>
    <p:extLst>
      <p:ext uri="{BB962C8B-B14F-4D97-AF65-F5344CB8AC3E}">
        <p14:creationId xmlns:p14="http://schemas.microsoft.com/office/powerpoint/2010/main" val="206630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“Our Town of Grey Goose has a Health and Safety Representative who will be available for you to address health and safety concerns and complaints.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They’ll  make health and safety recommendations to management, the prime contractor or the owner of the respective work site. </a:t>
            </a:r>
          </a:p>
          <a:p>
            <a:endParaRPr lang="en-US"/>
          </a:p>
          <a:p>
            <a:r>
              <a:rPr lang="en-US"/>
              <a:t>They’ll be involved with workplace inspections and will be a great source of knowledge to our workplace health and safety initiatives.”</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21</a:t>
            </a:fld>
            <a:endParaRPr lang="en-US"/>
          </a:p>
        </p:txBody>
      </p:sp>
    </p:spTree>
    <p:extLst>
      <p:ext uri="{BB962C8B-B14F-4D97-AF65-F5344CB8AC3E}">
        <p14:creationId xmlns:p14="http://schemas.microsoft.com/office/powerpoint/2010/main" val="1151671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“If you are planning to work alone, you must be aware that this is considered a hazard.</a:t>
            </a:r>
          </a:p>
          <a:p>
            <a:endParaRPr lang="en-US"/>
          </a:p>
          <a:p>
            <a:r>
              <a:rPr lang="en-US"/>
              <a:t>Working alone is defined as: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sz="1200">
                <a:solidFill>
                  <a:schemeClr val="tx1"/>
                </a:solidFill>
                <a:latin typeface="+mn-lt"/>
                <a:ea typeface="+mn-ea"/>
                <a:cs typeface="+mn-cs"/>
              </a:rPr>
              <a:t>A worker is working alone at a work site, and assistance is not readily available if there is an emergency, or the worker is injured or 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ea typeface="+mn-ea"/>
                <a:cs typeface="+mn-cs"/>
              </a:rPr>
              <a:t> </a:t>
            </a:r>
          </a:p>
          <a:p>
            <a:r>
              <a:rPr lang="en-US"/>
              <a:t> If you are working alone, you will be provided an effective communication system and regular check-in intervals will be established according to the nature of the hazards you’ll be exposed to.”</a:t>
            </a:r>
          </a:p>
        </p:txBody>
      </p:sp>
      <p:sp>
        <p:nvSpPr>
          <p:cNvPr id="4" name="Slide Number Placeholder 3"/>
          <p:cNvSpPr>
            <a:spLocks noGrp="1"/>
          </p:cNvSpPr>
          <p:nvPr>
            <p:ph type="sldNum" sz="quarter" idx="5"/>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423108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“If you are:</a:t>
            </a:r>
          </a:p>
          <a:p>
            <a:pPr marL="171450" indent="-171450">
              <a:buFont typeface="Arial" panose="020B0604020202020204" pitchFamily="34" charset="0"/>
              <a:buChar char="•"/>
            </a:pPr>
            <a:r>
              <a:rPr lang="en-US"/>
              <a:t>working with or near a hazardous product, or </a:t>
            </a:r>
          </a:p>
          <a:p>
            <a:pPr marL="171450" indent="-171450">
              <a:buFont typeface="Arial" panose="020B0604020202020204" pitchFamily="34" charset="0"/>
              <a:buChar char="•"/>
            </a:pPr>
            <a:r>
              <a:rPr lang="en-US"/>
              <a:t>performing work that involves the manufacture of a hazardous product.</a:t>
            </a:r>
          </a:p>
          <a:p>
            <a:pPr marL="0" indent="0">
              <a:buFont typeface="Arial" panose="020B0604020202020204" pitchFamily="34" charset="0"/>
              <a:buNone/>
            </a:pPr>
            <a:r>
              <a:rPr lang="en-US"/>
              <a:t>You’ll be provided WHMIS training. </a:t>
            </a:r>
          </a:p>
          <a:p>
            <a:pPr marL="0" indent="0">
              <a:buFont typeface="Arial" panose="020B0604020202020204" pitchFamily="34" charset="0"/>
              <a:buNone/>
            </a:pPr>
            <a:endParaRPr lang="en-US"/>
          </a:p>
          <a:p>
            <a:pPr marL="0" indent="0">
              <a:buFont typeface="Arial" panose="020B0604020202020204" pitchFamily="34" charset="0"/>
              <a:buNone/>
            </a:pPr>
            <a:r>
              <a:rPr lang="en-US"/>
              <a:t>A hazardous product is any product, mixture, material or substance classified in accordance the regulations. Your Supervisor and/or your Team Lead will provide you information on your WHMIS training requirements and site-specific procedures.”</a:t>
            </a:r>
          </a:p>
        </p:txBody>
      </p:sp>
      <p:sp>
        <p:nvSpPr>
          <p:cNvPr id="4" name="Slide Number Placeholder 3"/>
          <p:cNvSpPr>
            <a:spLocks noGrp="1"/>
          </p:cNvSpPr>
          <p:nvPr>
            <p:ph type="sldNum" sz="quarter" idx="5"/>
          </p:nvPr>
        </p:nvSpPr>
        <p:spPr/>
        <p:txBody>
          <a:bodyPr/>
          <a:lstStyle/>
          <a:p>
            <a:fld id="{C8DC57A8-AE18-4654-B6AF-04B3577165BE}" type="slidenum">
              <a:rPr lang="en-US" smtClean="0"/>
              <a:t>23</a:t>
            </a:fld>
            <a:endParaRPr lang="en-US"/>
          </a:p>
        </p:txBody>
      </p:sp>
    </p:spTree>
    <p:extLst>
      <p:ext uri="{BB962C8B-B14F-4D97-AF65-F5344CB8AC3E}">
        <p14:creationId xmlns:p14="http://schemas.microsoft.com/office/powerpoint/2010/main" val="423531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“Confined space is another work hazard you may be exposed to.</a:t>
            </a:r>
          </a:p>
          <a:p>
            <a:endParaRPr lang="en-US"/>
          </a:p>
          <a:p>
            <a:r>
              <a:rPr lang="en-US"/>
              <a:t>Confined space is a restricted space which may become hazardous to a worker entering it because of:</a:t>
            </a:r>
          </a:p>
          <a:p>
            <a:pPr marL="171450" indent="-171450">
              <a:buFont typeface="Arial" panose="020B0604020202020204" pitchFamily="34" charset="0"/>
              <a:buChar char="•"/>
            </a:pPr>
            <a:r>
              <a:rPr lang="en-US"/>
              <a:t>An atmosphere that is or may be injurious by reason of oxygen deficiency or enrichment of, flammability, explosivity or toxicity,</a:t>
            </a:r>
          </a:p>
          <a:p>
            <a:pPr marL="171450" indent="-171450">
              <a:buFont typeface="Arial" panose="020B0604020202020204" pitchFamily="34" charset="0"/>
              <a:buChar char="•"/>
            </a:pPr>
            <a:r>
              <a:rPr lang="en-US"/>
              <a:t>The potential or inherent characteristics of an activity which can produce adverse or harmful consequences with the space.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A Confined Space of Grey Goose’s code of practice has been written that outlines the practices and procedures to be followed. Your Supervisor or Team Lead will provide you more details of the confined training course your may be required to complete.” </a:t>
            </a:r>
          </a:p>
        </p:txBody>
      </p:sp>
      <p:sp>
        <p:nvSpPr>
          <p:cNvPr id="4" name="Slide Number Placeholder 3"/>
          <p:cNvSpPr>
            <a:spLocks noGrp="1"/>
          </p:cNvSpPr>
          <p:nvPr>
            <p:ph type="sldNum" sz="quarter" idx="5"/>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061719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Voice-over:</a:t>
            </a:r>
          </a:p>
          <a:p>
            <a:endParaRPr lang="en-US" dirty="0"/>
          </a:p>
          <a:p>
            <a:r>
              <a:rPr lang="en-US" dirty="0"/>
              <a:t>“Ground disturbance is another hazard you may be exposed to. </a:t>
            </a:r>
          </a:p>
          <a:p>
            <a:endParaRPr lang="en-US" dirty="0"/>
          </a:p>
          <a:p>
            <a:r>
              <a:rPr lang="en-US" dirty="0"/>
              <a:t>Disturbing the ground is when a work operation or activity on or under the existing surface results in a disturbance or displacement of the soil, but NOT if the disturbance or displacement is a result of:</a:t>
            </a:r>
          </a:p>
          <a:p>
            <a:pPr marL="171450" indent="-171450">
              <a:buFont typeface="Arial" panose="020B0604020202020204" pitchFamily="34" charset="0"/>
              <a:buChar char="•"/>
            </a:pPr>
            <a:r>
              <a:rPr lang="en-US" dirty="0"/>
              <a:t>Routine, minor road maintenance</a:t>
            </a:r>
          </a:p>
          <a:p>
            <a:pPr marL="171450" indent="-171450">
              <a:buFont typeface="Arial" panose="020B0604020202020204" pitchFamily="34" charset="0"/>
              <a:buChar char="•"/>
            </a:pPr>
            <a:r>
              <a:rPr lang="en-US" dirty="0"/>
              <a:t>Agricultural cultivation to a depth of less the 450 mm (17.7 inches) below the ground surface over a pipeline, or</a:t>
            </a:r>
          </a:p>
          <a:p>
            <a:pPr marL="171450" indent="-171450">
              <a:buFont typeface="Arial" panose="020B0604020202020204" pitchFamily="34" charset="0"/>
              <a:buChar char="•"/>
            </a:pPr>
            <a:r>
              <a:rPr lang="en-US" dirty="0"/>
              <a:t>Hand-digging to a depth of no more that 300 mm (11.8 inches) below the ground surface, so long it doesn’t remove cover over the buried facility.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Listed on the screen are a some of the Ground Disturbance training objectives, (pause for 5 seconds). Your Supervisor or Team Lead will provide you more details on your role and responsibilities when it comes to ground disturbance.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Please feel free to use your notes to complete the following multiple-choice questions.”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25</a:t>
            </a:fld>
            <a:endParaRPr lang="en-US"/>
          </a:p>
        </p:txBody>
      </p:sp>
    </p:spTree>
    <p:extLst>
      <p:ext uri="{BB962C8B-B14F-4D97-AF65-F5344CB8AC3E}">
        <p14:creationId xmlns:p14="http://schemas.microsoft.com/office/powerpoint/2010/main" val="435281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“We’re going to cover a couple of questions to verify your understanding of information we went over. </a:t>
            </a:r>
          </a:p>
          <a:p>
            <a:endParaRPr lang="en-US"/>
          </a:p>
          <a:p>
            <a:r>
              <a:rPr lang="en-US"/>
              <a:t>Please click on the answer or answers that best fits the question.”</a:t>
            </a:r>
          </a:p>
        </p:txBody>
      </p:sp>
      <p:sp>
        <p:nvSpPr>
          <p:cNvPr id="4" name="Slide Number Placeholder 3"/>
          <p:cNvSpPr>
            <a:spLocks noGrp="1"/>
          </p:cNvSpPr>
          <p:nvPr>
            <p:ph type="sldNum" sz="quarter" idx="5"/>
          </p:nvPr>
        </p:nvSpPr>
        <p:spPr/>
        <p:txBody>
          <a:bodyPr/>
          <a:lstStyle/>
          <a:p>
            <a:fld id="{C8DC57A8-AE18-4654-B6AF-04B3577165BE}" type="slidenum">
              <a:rPr lang="en-US" smtClean="0"/>
              <a:t>26</a:t>
            </a:fld>
            <a:endParaRPr lang="en-US"/>
          </a:p>
        </p:txBody>
      </p:sp>
    </p:spTree>
    <p:extLst>
      <p:ext uri="{BB962C8B-B14F-4D97-AF65-F5344CB8AC3E}">
        <p14:creationId xmlns:p14="http://schemas.microsoft.com/office/powerpoint/2010/main" val="3870384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“Please click on the answer that best fits the question.”</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27</a:t>
            </a:fld>
            <a:endParaRPr lang="en-US"/>
          </a:p>
        </p:txBody>
      </p:sp>
    </p:spTree>
    <p:extLst>
      <p:ext uri="{BB962C8B-B14F-4D97-AF65-F5344CB8AC3E}">
        <p14:creationId xmlns:p14="http://schemas.microsoft.com/office/powerpoint/2010/main" val="43913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“Congratulation on completing the Town of Grey Goose Health and Safety Orientation. Please notify your Supervisor that you have completed this training and </a:t>
            </a:r>
            <a:r>
              <a:rPr lang="en-US" sz="1200"/>
              <a:t>check-in with both your Supervisor and Team Lead for site-specific orientation and for further training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Thank you and welcome to onboard!”</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28</a:t>
            </a:fld>
            <a:endParaRPr lang="en-US"/>
          </a:p>
        </p:txBody>
      </p:sp>
    </p:spTree>
    <p:extLst>
      <p:ext uri="{BB962C8B-B14F-4D97-AF65-F5344CB8AC3E}">
        <p14:creationId xmlns:p14="http://schemas.microsoft.com/office/powerpoint/2010/main" val="391831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r>
              <a:rPr lang="en-US"/>
              <a:t>“During this online health and safety orientation we'll go over WHY health and safety orientation is important by reviewing:</a:t>
            </a:r>
          </a:p>
          <a:p>
            <a:pPr marL="342900" indent="-342900">
              <a:lnSpc>
                <a:spcPct val="150000"/>
              </a:lnSpc>
              <a:spcAft>
                <a:spcPts val="600"/>
              </a:spcAft>
              <a:buFont typeface="Arial" panose="020B0604020202020204" pitchFamily="34" charset="0"/>
              <a:buChar char="•"/>
            </a:pPr>
            <a:r>
              <a:rPr lang="en-US" sz="1200"/>
              <a:t>Why your health and safety is important. </a:t>
            </a:r>
          </a:p>
          <a:p>
            <a:pPr marL="342900" indent="-342900">
              <a:lnSpc>
                <a:spcPct val="150000"/>
              </a:lnSpc>
              <a:spcAft>
                <a:spcPts val="600"/>
              </a:spcAft>
              <a:buFont typeface="Arial" panose="020B0604020202020204" pitchFamily="34" charset="0"/>
              <a:buChar char="•"/>
            </a:pPr>
            <a:r>
              <a:rPr lang="en-US" sz="1200"/>
              <a:t>What the data is showing us.</a:t>
            </a:r>
          </a:p>
          <a:p>
            <a:pPr marL="342900" indent="-342900">
              <a:lnSpc>
                <a:spcPct val="150000"/>
              </a:lnSpc>
              <a:spcAft>
                <a:spcPts val="600"/>
              </a:spcAft>
              <a:buFont typeface="Arial" panose="020B0604020202020204" pitchFamily="34" charset="0"/>
              <a:buChar char="•"/>
            </a:pPr>
            <a:r>
              <a:rPr lang="en-US" sz="1200"/>
              <a:t>Your role in health and safety.</a:t>
            </a:r>
          </a:p>
          <a:p>
            <a:pPr marL="342900" indent="-342900">
              <a:lnSpc>
                <a:spcPct val="150000"/>
              </a:lnSpc>
              <a:spcAft>
                <a:spcPts val="600"/>
              </a:spcAft>
              <a:buFont typeface="Arial" panose="020B0604020202020204" pitchFamily="34" charset="0"/>
              <a:buChar char="•"/>
            </a:pPr>
            <a:r>
              <a:rPr lang="en-US" sz="1200"/>
              <a:t>What do you need to know.”</a:t>
            </a:r>
          </a:p>
        </p:txBody>
      </p:sp>
      <p:sp>
        <p:nvSpPr>
          <p:cNvPr id="4" name="Slide Number Placeholder 3"/>
          <p:cNvSpPr>
            <a:spLocks noGrp="1"/>
          </p:cNvSpPr>
          <p:nvPr>
            <p:ph type="sldNum" sz="quarter" idx="5"/>
          </p:nvPr>
        </p:nvSpPr>
        <p:spPr/>
        <p:txBody>
          <a:bodyPr/>
          <a:lstStyle/>
          <a:p>
            <a:fld id="{C8DC57A8-AE18-4654-B6AF-04B3577165BE}" type="slidenum">
              <a:rPr lang="en-US" smtClean="0"/>
              <a:t>3</a:t>
            </a:fld>
            <a:endParaRPr lang="en-US"/>
          </a:p>
        </p:txBody>
      </p:sp>
    </p:spTree>
    <p:extLst>
      <p:ext uri="{BB962C8B-B14F-4D97-AF65-F5344CB8AC3E}">
        <p14:creationId xmlns:p14="http://schemas.microsoft.com/office/powerpoint/2010/main" val="59803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Voice-over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“According to this data provided by </a:t>
            </a:r>
            <a:r>
              <a:rPr lang="en-US" b="0" i="0">
                <a:solidFill>
                  <a:srgbClr val="004F71"/>
                </a:solidFill>
                <a:effectLst/>
                <a:latin typeface="Calibri" panose="020F0502020204030204" pitchFamily="34" charset="0"/>
              </a:rPr>
              <a:t>‘Alberta WCB Municipal Specific Claims Data 2017-2021’</a:t>
            </a:r>
            <a:r>
              <a:rPr lang="en-CA"/>
              <a:t>. Workers are 400% more likely to be injured in the first four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Almost ½ of the workers injured are considered young workers.  (Also, important to consider that ½ aren’t “young workers”.  More mature workers are at risk as well.)</a:t>
            </a:r>
          </a:p>
          <a:p>
            <a:endParaRPr lang="en-CA"/>
          </a:p>
          <a:p>
            <a:r>
              <a:rPr lang="en-CA"/>
              <a:t>As many claims occur in the first four months as the following 12</a:t>
            </a:r>
          </a:p>
          <a:p>
            <a:endParaRPr lang="en-CA"/>
          </a:p>
          <a:p>
            <a:r>
              <a:rPr lang="en-CA"/>
              <a:t>As many injuries happen in the first year as the total of years 2-5.”</a:t>
            </a:r>
          </a:p>
          <a:p>
            <a:endParaRPr lang="en-CA"/>
          </a:p>
          <a:p>
            <a:r>
              <a:rPr lang="en-CA"/>
              <a:t>13% of the injuries are to seasonal workers.  That seems like a small number, but it is likely more considerable as it is unlikely that 13% of the workforce is made up of seasonal workers.”</a:t>
            </a:r>
          </a:p>
          <a:p>
            <a:endParaRPr lang="en-CA"/>
          </a:p>
        </p:txBody>
      </p:sp>
      <p:sp>
        <p:nvSpPr>
          <p:cNvPr id="4" name="Footer Placeholder 3"/>
          <p:cNvSpPr>
            <a:spLocks noGrp="1"/>
          </p:cNvSpPr>
          <p:nvPr>
            <p:ph type="ftr" sz="quarter" idx="4"/>
          </p:nvPr>
        </p:nvSpPr>
        <p:spPr/>
        <p:txBody>
          <a:bodyPr/>
          <a:lstStyle/>
          <a:p>
            <a:r>
              <a:rPr lang="en-CA"/>
              <a:t>AMHSA</a:t>
            </a:r>
          </a:p>
        </p:txBody>
      </p:sp>
      <p:sp>
        <p:nvSpPr>
          <p:cNvPr id="5" name="Slide Number Placeholder 4"/>
          <p:cNvSpPr>
            <a:spLocks noGrp="1"/>
          </p:cNvSpPr>
          <p:nvPr>
            <p:ph type="sldNum" sz="quarter" idx="5"/>
          </p:nvPr>
        </p:nvSpPr>
        <p:spPr/>
        <p:txBody>
          <a:bodyPr/>
          <a:lstStyle/>
          <a:p>
            <a:fld id="{9A5E1E3B-B9F1-4A62-A553-6DBB7F3BC63B}" type="slidenum">
              <a:rPr lang="en-CA" smtClean="0"/>
              <a:t>4</a:t>
            </a:fld>
            <a:endParaRPr lang="en-CA"/>
          </a:p>
        </p:txBody>
      </p:sp>
    </p:spTree>
    <p:extLst>
      <p:ext uri="{BB962C8B-B14F-4D97-AF65-F5344CB8AC3E}">
        <p14:creationId xmlns:p14="http://schemas.microsoft.com/office/powerpoint/2010/main" val="241982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“This policy has specific health and safety responsibilities for all levels of municipal employees and other parties working with Grey Goose. This policy is available both in the health and safety manual and it is posted in the office kitchen bullet board.”</a:t>
            </a:r>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199594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Voice-over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Health and Safety Policy that is signed by our CAO can be found in our Health and Safety manual. This manual has safe work practices and other roles and responsibilities.</a:t>
            </a:r>
          </a:p>
          <a:p>
            <a:endParaRPr lang="en-US"/>
          </a:p>
          <a:p>
            <a:r>
              <a:rPr lang="en-US"/>
              <a:t>A dedicated copy is in the kitchen and is also found on our intranet site under the Health and Safety tab.”</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86499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“This a list of subjects found the in the health and safety manual. </a:t>
            </a:r>
          </a:p>
          <a:p>
            <a:pPr marL="285750" indent="-285750">
              <a:lnSpc>
                <a:spcPct val="150000"/>
              </a:lnSpc>
              <a:buFont typeface="Arial" panose="020B0604020202020204" pitchFamily="34" charset="0"/>
              <a:buChar char="•"/>
            </a:pPr>
            <a:r>
              <a:rPr lang="en-US" sz="1200">
                <a:solidFill>
                  <a:schemeClr val="accent1">
                    <a:lumMod val="75000"/>
                  </a:schemeClr>
                </a:solidFill>
              </a:rPr>
              <a:t>Emergency Management</a:t>
            </a:r>
          </a:p>
          <a:p>
            <a:pPr marL="285750" indent="-285750">
              <a:lnSpc>
                <a:spcPct val="150000"/>
              </a:lnSpc>
              <a:buFont typeface="Arial" panose="020B0604020202020204" pitchFamily="34" charset="0"/>
              <a:buChar char="•"/>
            </a:pPr>
            <a:r>
              <a:rPr lang="en-US" sz="1200">
                <a:solidFill>
                  <a:schemeClr val="accent1">
                    <a:lumMod val="75000"/>
                  </a:schemeClr>
                </a:solidFill>
              </a:rPr>
              <a:t>Hazard Identification, Assessment, and Control</a:t>
            </a:r>
          </a:p>
          <a:p>
            <a:pPr marL="285750" indent="-285750">
              <a:lnSpc>
                <a:spcPct val="150000"/>
              </a:lnSpc>
              <a:buFont typeface="Arial" panose="020B0604020202020204" pitchFamily="34" charset="0"/>
              <a:buChar char="•"/>
            </a:pPr>
            <a:r>
              <a:rPr lang="en-US" sz="1200">
                <a:solidFill>
                  <a:schemeClr val="accent1">
                    <a:lumMod val="75000"/>
                  </a:schemeClr>
                </a:solidFill>
              </a:rPr>
              <a:t>Health and Safety Committee and Health and Safety Representative 	</a:t>
            </a:r>
          </a:p>
          <a:p>
            <a:pPr marL="285750" indent="-285750">
              <a:lnSpc>
                <a:spcPct val="150000"/>
              </a:lnSpc>
              <a:buFont typeface="Arial" panose="020B0604020202020204" pitchFamily="34" charset="0"/>
              <a:buChar char="•"/>
            </a:pPr>
            <a:r>
              <a:rPr lang="en-US" sz="1200">
                <a:solidFill>
                  <a:schemeClr val="accent1">
                    <a:lumMod val="75000"/>
                  </a:schemeClr>
                </a:solidFill>
              </a:rPr>
              <a:t>Health and Safety Records Management 	</a:t>
            </a:r>
          </a:p>
          <a:p>
            <a:pPr marL="285750" indent="-285750">
              <a:lnSpc>
                <a:spcPct val="150000"/>
              </a:lnSpc>
              <a:buFont typeface="Arial" panose="020B0604020202020204" pitchFamily="34" charset="0"/>
              <a:buChar char="•"/>
            </a:pPr>
            <a:r>
              <a:rPr lang="en-US" sz="1200">
                <a:solidFill>
                  <a:schemeClr val="accent1">
                    <a:lumMod val="75000"/>
                  </a:schemeClr>
                </a:solidFill>
              </a:rPr>
              <a:t>HSMS Employee Accountability and Performance Review </a:t>
            </a:r>
          </a:p>
          <a:p>
            <a:pPr marL="285750" indent="-285750">
              <a:lnSpc>
                <a:spcPct val="150000"/>
              </a:lnSpc>
              <a:buFont typeface="Arial" panose="020B0604020202020204" pitchFamily="34" charset="0"/>
              <a:buChar char="•"/>
            </a:pPr>
            <a:r>
              <a:rPr lang="en-US" sz="1200">
                <a:solidFill>
                  <a:schemeClr val="accent1">
                    <a:lumMod val="75000"/>
                  </a:schemeClr>
                </a:solidFill>
              </a:rPr>
              <a:t>Incident Investigation 	</a:t>
            </a:r>
          </a:p>
          <a:p>
            <a:pPr marL="285750" indent="-285750">
              <a:lnSpc>
                <a:spcPct val="150000"/>
              </a:lnSpc>
              <a:buFont typeface="Arial" panose="020B0604020202020204" pitchFamily="34" charset="0"/>
              <a:buChar char="•"/>
            </a:pPr>
            <a:r>
              <a:rPr lang="en-US" sz="1200">
                <a:solidFill>
                  <a:schemeClr val="accent1">
                    <a:lumMod val="75000"/>
                  </a:schemeClr>
                </a:solidFill>
              </a:rPr>
              <a:t>Journey Management 	</a:t>
            </a:r>
          </a:p>
          <a:p>
            <a:pPr marL="285750" indent="-285750">
              <a:lnSpc>
                <a:spcPct val="150000"/>
              </a:lnSpc>
              <a:buFont typeface="Arial" panose="020B0604020202020204" pitchFamily="34" charset="0"/>
              <a:buChar char="•"/>
            </a:pPr>
            <a:r>
              <a:rPr lang="en-US" sz="1200">
                <a:solidFill>
                  <a:schemeClr val="accent1">
                    <a:lumMod val="75000"/>
                  </a:schemeClr>
                </a:solidFill>
              </a:rPr>
              <a:t>Musculoskeletal Injury (MSI) Prevention”</a:t>
            </a:r>
            <a:r>
              <a:rPr lang="en-US">
                <a:solidFill>
                  <a:schemeClr val="accent1">
                    <a:lumMod val="75000"/>
                  </a:schemeClr>
                </a:solidFill>
              </a:rPr>
              <a:t>	</a:t>
            </a:r>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112365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r>
              <a:rPr lang="en-US"/>
              <a:t>“Continuing down the list of policies and procedures we have:</a:t>
            </a:r>
          </a:p>
          <a:p>
            <a:endParaRPr lang="en-US"/>
          </a:p>
          <a:p>
            <a:pPr marL="285750" indent="-285750">
              <a:lnSpc>
                <a:spcPct val="150000"/>
              </a:lnSpc>
              <a:buFont typeface="Arial" panose="020B0604020202020204" pitchFamily="34" charset="0"/>
              <a:buChar char="•"/>
            </a:pPr>
            <a:r>
              <a:rPr lang="en-US" sz="1200">
                <a:solidFill>
                  <a:schemeClr val="accent1">
                    <a:lumMod val="75000"/>
                  </a:schemeClr>
                </a:solidFill>
              </a:rPr>
              <a:t>Onboarding, Training, and Competency</a:t>
            </a:r>
          </a:p>
          <a:p>
            <a:pPr marL="285750" indent="-285750">
              <a:lnSpc>
                <a:spcPct val="150000"/>
              </a:lnSpc>
              <a:buFont typeface="Arial" panose="020B0604020202020204" pitchFamily="34" charset="0"/>
              <a:buChar char="•"/>
            </a:pPr>
            <a:r>
              <a:rPr lang="en-US" sz="1200">
                <a:solidFill>
                  <a:schemeClr val="accent1">
                    <a:lumMod val="75000"/>
                  </a:schemeClr>
                </a:solidFill>
              </a:rPr>
              <a:t>Psychological Health and Safety</a:t>
            </a:r>
          </a:p>
          <a:p>
            <a:pPr marL="285750" indent="-285750">
              <a:lnSpc>
                <a:spcPct val="150000"/>
              </a:lnSpc>
              <a:buFont typeface="Arial" panose="020B0604020202020204" pitchFamily="34" charset="0"/>
              <a:buChar char="•"/>
            </a:pPr>
            <a:r>
              <a:rPr lang="en-US" sz="1200">
                <a:solidFill>
                  <a:schemeClr val="accent1">
                    <a:lumMod val="75000"/>
                  </a:schemeClr>
                </a:solidFill>
              </a:rPr>
              <a:t>Working Alone 	</a:t>
            </a:r>
          </a:p>
          <a:p>
            <a:pPr marL="285750" indent="-285750">
              <a:lnSpc>
                <a:spcPct val="150000"/>
              </a:lnSpc>
              <a:buFont typeface="Arial" panose="020B0604020202020204" pitchFamily="34" charset="0"/>
              <a:buChar char="•"/>
            </a:pPr>
            <a:r>
              <a:rPr lang="en-US" sz="1200">
                <a:solidFill>
                  <a:schemeClr val="accent1">
                    <a:lumMod val="75000"/>
                  </a:schemeClr>
                </a:solidFill>
              </a:rPr>
              <a:t>Workplace Abuse, Violence, and Harassment Prevention</a:t>
            </a:r>
          </a:p>
          <a:p>
            <a:pPr marL="285750" indent="-285750">
              <a:lnSpc>
                <a:spcPct val="150000"/>
              </a:lnSpc>
              <a:buFont typeface="Arial" panose="020B0604020202020204" pitchFamily="34" charset="0"/>
              <a:buChar char="•"/>
            </a:pPr>
            <a:r>
              <a:rPr lang="en-US" sz="1200">
                <a:solidFill>
                  <a:schemeClr val="accent1">
                    <a:lumMod val="75000"/>
                  </a:schemeClr>
                </a:solidFill>
              </a:rPr>
              <a:t>Workplace Inspections, and 	</a:t>
            </a:r>
          </a:p>
          <a:p>
            <a:pPr marL="285750" indent="-285750">
              <a:lnSpc>
                <a:spcPct val="150000"/>
              </a:lnSpc>
              <a:buFont typeface="Arial" panose="020B0604020202020204" pitchFamily="34" charset="0"/>
              <a:buChar char="•"/>
            </a:pPr>
            <a:r>
              <a:rPr lang="en-US" sz="1200">
                <a:solidFill>
                  <a:schemeClr val="accent1">
                    <a:lumMod val="75000"/>
                  </a:schemeClr>
                </a:solidFill>
              </a:rPr>
              <a:t>Visitors and Other Parties on the Work Site.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be familiar with your roles and responsibilities. Your Supervisor and Team Lead will provide you support with all work-related tasks and conditions related to these policies and procedures.”</a:t>
            </a:r>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421362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Voice over:</a:t>
            </a:r>
          </a:p>
          <a:p>
            <a:endParaRPr lang="en-US"/>
          </a:p>
          <a:p>
            <a:endParaRPr lang="en-US"/>
          </a:p>
          <a:p>
            <a:r>
              <a:rPr lang="en-US"/>
              <a:t>“After seeing the broad view of what health and safety program involves, we’ll use this health and safety orientation checklist to guide us through the health and safety topics.”</a:t>
            </a:r>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C8DC57A8-AE18-4654-B6AF-04B3577165BE}" type="slidenum">
              <a:rPr lang="en-US" smtClean="0"/>
              <a:t>9</a:t>
            </a:fld>
            <a:endParaRPr lang="en-US"/>
          </a:p>
        </p:txBody>
      </p:sp>
    </p:spTree>
    <p:extLst>
      <p:ext uri="{BB962C8B-B14F-4D97-AF65-F5344CB8AC3E}">
        <p14:creationId xmlns:p14="http://schemas.microsoft.com/office/powerpoint/2010/main" val="1875406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6/11/2021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9A0A-4DA1-496E-BC81-0862541D3E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5DC483-D445-4997-A7A3-29252444F874}"/>
              </a:ext>
            </a:extLst>
          </p:cNvPr>
          <p:cNvSpPr>
            <a:spLocks noGrp="1"/>
          </p:cNvSpPr>
          <p:nvPr>
            <p:ph type="dt" sz="half" idx="10"/>
          </p:nvPr>
        </p:nvSpPr>
        <p:spPr/>
        <p:txBody>
          <a:bodyPr/>
          <a:lstStyle/>
          <a:p>
            <a:fld id="{44B2B1EC-7FCE-49A1-93C4-728EDB25FBF0}" type="datetime1">
              <a:rPr lang="en-CA" smtClean="0"/>
              <a:t>2021-06-11</a:t>
            </a:fld>
            <a:endParaRPr lang="en-CA"/>
          </a:p>
        </p:txBody>
      </p:sp>
      <p:sp>
        <p:nvSpPr>
          <p:cNvPr id="4" name="Footer Placeholder 3">
            <a:extLst>
              <a:ext uri="{FF2B5EF4-FFF2-40B4-BE49-F238E27FC236}">
                <a16:creationId xmlns:a16="http://schemas.microsoft.com/office/drawing/2014/main" id="{6D34C4F7-FA53-489A-8268-49F0F893D89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64745F7-EF39-4F6B-A832-C5B2F58D22A2}"/>
              </a:ext>
            </a:extLst>
          </p:cNvPr>
          <p:cNvSpPr>
            <a:spLocks noGrp="1"/>
          </p:cNvSpPr>
          <p:nvPr>
            <p:ph type="sldNum" sz="quarter" idx="12"/>
          </p:nvPr>
        </p:nvSpPr>
        <p:spPr/>
        <p:txBody>
          <a:bodyPr/>
          <a:lstStyle/>
          <a:p>
            <a:fld id="{08F5CC73-EB30-440F-9687-DFB80FA14880}" type="slidenum">
              <a:rPr lang="en-CA" smtClean="0"/>
              <a:t>‹#›</a:t>
            </a:fld>
            <a:endParaRPr lang="en-CA"/>
          </a:p>
        </p:txBody>
      </p:sp>
    </p:spTree>
    <p:extLst>
      <p:ext uri="{BB962C8B-B14F-4D97-AF65-F5344CB8AC3E}">
        <p14:creationId xmlns:p14="http://schemas.microsoft.com/office/powerpoint/2010/main" val="322830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6/11/2021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6/11/2021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6/11/2021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6/11/2021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292772"/>
            <a:ext cx="6858002" cy="2288628"/>
          </a:xfrm>
        </p:spPr>
        <p:txBody>
          <a:bodyPr>
            <a:normAutofit fontScale="90000"/>
          </a:bodyPr>
          <a:lstStyle/>
          <a:p>
            <a:r>
              <a:rPr lang="en-US"/>
              <a:t>Health and Safety</a:t>
            </a:r>
            <a:br>
              <a:rPr lang="en-US"/>
            </a:br>
            <a:r>
              <a:rPr lang="en-US"/>
              <a:t>Orientation for Employees </a:t>
            </a:r>
          </a:p>
        </p:txBody>
      </p:sp>
      <p:sp>
        <p:nvSpPr>
          <p:cNvPr id="3" name="Subtitle 2"/>
          <p:cNvSpPr>
            <a:spLocks noGrp="1"/>
          </p:cNvSpPr>
          <p:nvPr>
            <p:ph type="subTitle" idx="1"/>
          </p:nvPr>
        </p:nvSpPr>
        <p:spPr>
          <a:xfrm>
            <a:off x="4265610" y="3733800"/>
            <a:ext cx="4317950" cy="914400"/>
          </a:xfrm>
        </p:spPr>
        <p:txBody>
          <a:bodyPr/>
          <a:lstStyle/>
          <a:p>
            <a:r>
              <a:rPr lang="en-US"/>
              <a:t>Town of Grey Goose</a:t>
            </a:r>
          </a:p>
        </p:txBody>
      </p:sp>
      <p:pic>
        <p:nvPicPr>
          <p:cNvPr id="1026" name="Picture 2">
            <a:extLst>
              <a:ext uri="{FF2B5EF4-FFF2-40B4-BE49-F238E27FC236}">
                <a16:creationId xmlns:a16="http://schemas.microsoft.com/office/drawing/2014/main" id="{E435990D-AD0E-4DFF-ACDB-27D7027884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583560" y="3500284"/>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6E0AE93B-36C0-4F53-A707-B11B68A46FAB}"/>
              </a:ext>
            </a:extLst>
          </p:cNvPr>
          <p:cNvSpPr/>
          <p:nvPr/>
        </p:nvSpPr>
        <p:spPr>
          <a:xfrm rot="19088416">
            <a:off x="2352247" y="427199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Replace with your municipality</a:t>
            </a:r>
          </a:p>
        </p:txBody>
      </p:sp>
      <p:sp>
        <p:nvSpPr>
          <p:cNvPr id="9" name="Arrow: Right 8">
            <a:extLst>
              <a:ext uri="{FF2B5EF4-FFF2-40B4-BE49-F238E27FC236}">
                <a16:creationId xmlns:a16="http://schemas.microsoft.com/office/drawing/2014/main" id="{6CE45367-CF66-4E2E-8EB0-F3253DD22939}"/>
              </a:ext>
            </a:extLst>
          </p:cNvPr>
          <p:cNvSpPr/>
          <p:nvPr/>
        </p:nvSpPr>
        <p:spPr>
          <a:xfrm rot="19433905">
            <a:off x="6820093" y="454073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B1EB52-1BFC-4AA7-B838-A9570459BF95}"/>
              </a:ext>
            </a:extLst>
          </p:cNvPr>
          <p:cNvPicPr>
            <a:picLocks noChangeAspect="1"/>
          </p:cNvPicPr>
          <p:nvPr/>
        </p:nvPicPr>
        <p:blipFill rotWithShape="1">
          <a:blip r:embed="rId3"/>
          <a:srcRect r="1947"/>
          <a:stretch/>
        </p:blipFill>
        <p:spPr>
          <a:xfrm>
            <a:off x="7738984" y="2067728"/>
            <a:ext cx="4298117" cy="3703743"/>
          </a:xfrm>
          <a:prstGeom prst="rect">
            <a:avLst/>
          </a:prstGeom>
        </p:spPr>
      </p:pic>
      <p:sp>
        <p:nvSpPr>
          <p:cNvPr id="20" name="Title 1">
            <a:extLst>
              <a:ext uri="{FF2B5EF4-FFF2-40B4-BE49-F238E27FC236}">
                <a16:creationId xmlns:a16="http://schemas.microsoft.com/office/drawing/2014/main" id="{36EE931F-39A8-495F-9269-BA667C14DF67}"/>
              </a:ext>
            </a:extLst>
          </p:cNvPr>
          <p:cNvSpPr>
            <a:spLocks noGrp="1"/>
          </p:cNvSpPr>
          <p:nvPr>
            <p:ph type="title"/>
          </p:nvPr>
        </p:nvSpPr>
        <p:spPr>
          <a:xfrm>
            <a:off x="1066799" y="635876"/>
            <a:ext cx="10058402" cy="735724"/>
          </a:xfrm>
        </p:spPr>
        <p:txBody>
          <a:bodyPr>
            <a:normAutofit/>
          </a:bodyPr>
          <a:lstStyle/>
          <a:p>
            <a:r>
              <a:rPr lang="en-US" sz="3200"/>
              <a:t>Hazard Identification, Assessment, and Control</a:t>
            </a:r>
          </a:p>
        </p:txBody>
      </p:sp>
      <p:pic>
        <p:nvPicPr>
          <p:cNvPr id="4" name="Picture 3">
            <a:extLst>
              <a:ext uri="{FF2B5EF4-FFF2-40B4-BE49-F238E27FC236}">
                <a16:creationId xmlns:a16="http://schemas.microsoft.com/office/drawing/2014/main" id="{EAD00D40-D4C7-42EA-BF9B-14FCFD2B1656}"/>
              </a:ext>
            </a:extLst>
          </p:cNvPr>
          <p:cNvPicPr>
            <a:picLocks noChangeAspect="1"/>
          </p:cNvPicPr>
          <p:nvPr/>
        </p:nvPicPr>
        <p:blipFill>
          <a:blip r:embed="rId4"/>
          <a:stretch>
            <a:fillRect/>
          </a:stretch>
        </p:blipFill>
        <p:spPr>
          <a:xfrm>
            <a:off x="345595" y="1825625"/>
            <a:ext cx="6393822" cy="4187952"/>
          </a:xfrm>
          <a:prstGeom prst="rect">
            <a:avLst/>
          </a:prstGeom>
          <a:noFill/>
        </p:spPr>
      </p:pic>
      <p:sp>
        <p:nvSpPr>
          <p:cNvPr id="2" name="Rectangle 1">
            <a:extLst>
              <a:ext uri="{FF2B5EF4-FFF2-40B4-BE49-F238E27FC236}">
                <a16:creationId xmlns:a16="http://schemas.microsoft.com/office/drawing/2014/main" id="{875FDF7C-3D25-4C92-8570-1CB4A7C17CD9}"/>
              </a:ext>
            </a:extLst>
          </p:cNvPr>
          <p:cNvSpPr/>
          <p:nvPr/>
        </p:nvSpPr>
        <p:spPr>
          <a:xfrm>
            <a:off x="4672208" y="3022402"/>
            <a:ext cx="3382027" cy="179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Replace with your hazard identification, assessment and control forms / documents</a:t>
            </a:r>
          </a:p>
        </p:txBody>
      </p:sp>
    </p:spTree>
    <p:extLst>
      <p:ext uri="{BB962C8B-B14F-4D97-AF65-F5344CB8AC3E}">
        <p14:creationId xmlns:p14="http://schemas.microsoft.com/office/powerpoint/2010/main" val="35018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3779" y="1727227"/>
            <a:ext cx="4589810" cy="1219200"/>
          </a:xfrm>
        </p:spPr>
        <p:txBody>
          <a:bodyPr>
            <a:normAutofit fontScale="90000"/>
          </a:bodyPr>
          <a:lstStyle/>
          <a:p>
            <a:r>
              <a:rPr lang="en-US" dirty="0"/>
              <a:t>Health and Safety Orientation Checklist</a:t>
            </a:r>
            <a:br>
              <a:rPr lang="en-US" dirty="0"/>
            </a:br>
            <a:r>
              <a:rPr lang="en-US" dirty="0"/>
              <a:t>Emergency Response</a:t>
            </a:r>
          </a:p>
        </p:txBody>
      </p:sp>
      <p:sp>
        <p:nvSpPr>
          <p:cNvPr id="13" name="Arrow: Down 12">
            <a:extLst>
              <a:ext uri="{FF2B5EF4-FFF2-40B4-BE49-F238E27FC236}">
                <a16:creationId xmlns:a16="http://schemas.microsoft.com/office/drawing/2014/main" id="{5D4189C7-CFCD-468F-B6F9-89B9078BBDE4}"/>
              </a:ext>
            </a:extLst>
          </p:cNvPr>
          <p:cNvSpPr/>
          <p:nvPr/>
        </p:nvSpPr>
        <p:spPr>
          <a:xfrm rot="4909996">
            <a:off x="6638385" y="-320730"/>
            <a:ext cx="1496291" cy="2709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slide with your checklist</a:t>
            </a:r>
          </a:p>
        </p:txBody>
      </p:sp>
      <p:pic>
        <p:nvPicPr>
          <p:cNvPr id="3" name="Picture 4" descr="Table&#10;&#10;Description automatically generated">
            <a:extLst>
              <a:ext uri="{FF2B5EF4-FFF2-40B4-BE49-F238E27FC236}">
                <a16:creationId xmlns:a16="http://schemas.microsoft.com/office/drawing/2014/main" id="{427F8318-B74D-4286-97FF-D9B6FDE00CD7}"/>
              </a:ext>
            </a:extLst>
          </p:cNvPr>
          <p:cNvPicPr>
            <a:picLocks noChangeAspect="1"/>
          </p:cNvPicPr>
          <p:nvPr/>
        </p:nvPicPr>
        <p:blipFill>
          <a:blip r:embed="rId3"/>
          <a:stretch>
            <a:fillRect/>
          </a:stretch>
        </p:blipFill>
        <p:spPr>
          <a:xfrm>
            <a:off x="833887" y="103576"/>
            <a:ext cx="4989094" cy="6659958"/>
          </a:xfrm>
          <a:prstGeom prst="rect">
            <a:avLst/>
          </a:prstGeom>
        </p:spPr>
      </p:pic>
      <p:pic>
        <p:nvPicPr>
          <p:cNvPr id="4" name="Picture 6" descr="Table&#10;&#10;Description automatically generated">
            <a:extLst>
              <a:ext uri="{FF2B5EF4-FFF2-40B4-BE49-F238E27FC236}">
                <a16:creationId xmlns:a16="http://schemas.microsoft.com/office/drawing/2014/main" id="{127F5000-9027-4877-A75A-0BE5D80FE1A8}"/>
              </a:ext>
            </a:extLst>
          </p:cNvPr>
          <p:cNvPicPr>
            <a:picLocks noChangeAspect="1"/>
          </p:cNvPicPr>
          <p:nvPr/>
        </p:nvPicPr>
        <p:blipFill>
          <a:blip r:embed="rId4"/>
          <a:stretch>
            <a:fillRect/>
          </a:stretch>
        </p:blipFill>
        <p:spPr>
          <a:xfrm>
            <a:off x="7283390" y="3192223"/>
            <a:ext cx="3764351" cy="3406535"/>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1043329" y="686299"/>
            <a:ext cx="8084045" cy="733939"/>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 Office Floor Map</a:t>
            </a:r>
          </a:p>
        </p:txBody>
      </p:sp>
      <p:pic>
        <p:nvPicPr>
          <p:cNvPr id="10" name="Picture 9">
            <a:extLst>
              <a:ext uri="{FF2B5EF4-FFF2-40B4-BE49-F238E27FC236}">
                <a16:creationId xmlns:a16="http://schemas.microsoft.com/office/drawing/2014/main" id="{F6055D09-547C-48A4-9424-8054C11399EA}"/>
              </a:ext>
            </a:extLst>
          </p:cNvPr>
          <p:cNvPicPr>
            <a:picLocks noChangeAspect="1"/>
          </p:cNvPicPr>
          <p:nvPr/>
        </p:nvPicPr>
        <p:blipFill>
          <a:blip r:embed="rId4"/>
          <a:stretch>
            <a:fillRect/>
          </a:stretch>
        </p:blipFill>
        <p:spPr>
          <a:xfrm>
            <a:off x="2070746" y="2012741"/>
            <a:ext cx="6665161" cy="5267486"/>
          </a:xfrm>
          <a:prstGeom prst="rect">
            <a:avLst/>
          </a:prstGeom>
        </p:spPr>
      </p:pic>
      <p:sp>
        <p:nvSpPr>
          <p:cNvPr id="6" name="Text Box 2">
            <a:extLst>
              <a:ext uri="{FF2B5EF4-FFF2-40B4-BE49-F238E27FC236}">
                <a16:creationId xmlns:a16="http://schemas.microsoft.com/office/drawing/2014/main" id="{6F7F9751-B0A3-48FD-8683-06ACCB23FE7F}"/>
              </a:ext>
            </a:extLst>
          </p:cNvPr>
          <p:cNvSpPr txBox="1">
            <a:spLocks noChangeArrowheads="1"/>
          </p:cNvSpPr>
          <p:nvPr/>
        </p:nvSpPr>
        <p:spPr bwMode="auto">
          <a:xfrm>
            <a:off x="4889500" y="1368972"/>
            <a:ext cx="12065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CA"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Muster Point #1 </a:t>
            </a:r>
            <a:br>
              <a:rPr lang="en-C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C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the Plaza Sign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EF2A87C-6E88-495C-8E9D-4A83B3C1CBF4}"/>
              </a:ext>
            </a:extLst>
          </p:cNvPr>
          <p:cNvSpPr txBox="1">
            <a:spLocks noChangeArrowheads="1"/>
          </p:cNvSpPr>
          <p:nvPr/>
        </p:nvSpPr>
        <p:spPr bwMode="auto">
          <a:xfrm>
            <a:off x="475025" y="3913582"/>
            <a:ext cx="1385347" cy="5590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CA"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Muster Point #2 </a:t>
            </a:r>
            <a:br>
              <a:rPr lang="en-CA"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CA" sz="9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the grassy knoll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E0661EF-36ED-46BD-AD2A-72A465ADA2D6}"/>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a:off x="4751341" y="3182331"/>
            <a:ext cx="334010" cy="277495"/>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1673B46-A710-4FE3-AC0E-7090C4C4BDE4}"/>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rot="16200000">
            <a:off x="2933547" y="4020134"/>
            <a:ext cx="334010" cy="277495"/>
          </a:xfrm>
          <a:prstGeom prst="rect">
            <a:avLst/>
          </a:prstGeom>
          <a:ln>
            <a:noFill/>
          </a:ln>
          <a:extLst>
            <a:ext uri="{53640926-AAD7-44D8-BBD7-CCE9431645EC}">
              <a14:shadowObscured xmlns:a14="http://schemas.microsoft.com/office/drawing/2010/main"/>
            </a:ext>
          </a:extLst>
        </p:spPr>
      </p:pic>
      <p:pic>
        <p:nvPicPr>
          <p:cNvPr id="12" name="Picture 11" descr="Related image">
            <a:extLst>
              <a:ext uri="{FF2B5EF4-FFF2-40B4-BE49-F238E27FC236}">
                <a16:creationId xmlns:a16="http://schemas.microsoft.com/office/drawing/2014/main" id="{A2017936-1784-41AA-9F3B-0215C336C4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5323" y="5285170"/>
            <a:ext cx="273050" cy="292100"/>
          </a:xfrm>
          <a:prstGeom prst="rect">
            <a:avLst/>
          </a:prstGeom>
          <a:noFill/>
          <a:ln>
            <a:noFill/>
          </a:ln>
        </p:spPr>
      </p:pic>
      <p:pic>
        <p:nvPicPr>
          <p:cNvPr id="13" name="Picture 12" descr="C:\Users\rob.AMHSA\AppData\Local\Microsoft\Windows\Temporary Internet Files\Content.MSO\A12A90F7.tmp">
            <a:extLst>
              <a:ext uri="{FF2B5EF4-FFF2-40B4-BE49-F238E27FC236}">
                <a16:creationId xmlns:a16="http://schemas.microsoft.com/office/drawing/2014/main" id="{6072AB6B-8093-4650-AD2F-7421405B3AE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65" y="4472609"/>
            <a:ext cx="278602" cy="304343"/>
          </a:xfrm>
          <a:prstGeom prst="rect">
            <a:avLst/>
          </a:prstGeom>
          <a:noFill/>
          <a:ln>
            <a:noFill/>
          </a:ln>
        </p:spPr>
      </p:pic>
      <p:pic>
        <p:nvPicPr>
          <p:cNvPr id="14" name="Picture 13" descr="C:\Users\rob.AMHSA\AppData\Local\Microsoft\Windows\Temporary Internet Files\Content.MSO\A12A90F7.tmp">
            <a:extLst>
              <a:ext uri="{FF2B5EF4-FFF2-40B4-BE49-F238E27FC236}">
                <a16:creationId xmlns:a16="http://schemas.microsoft.com/office/drawing/2014/main" id="{43F624C5-7B13-41EC-A490-072BD8E1E0E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5323" y="5679491"/>
            <a:ext cx="273050" cy="292100"/>
          </a:xfrm>
          <a:prstGeom prst="rect">
            <a:avLst/>
          </a:prstGeom>
          <a:noFill/>
          <a:ln>
            <a:noFill/>
          </a:ln>
        </p:spPr>
      </p:pic>
      <p:pic>
        <p:nvPicPr>
          <p:cNvPr id="5" name="Graphic 4" descr="List outline">
            <a:extLst>
              <a:ext uri="{FF2B5EF4-FFF2-40B4-BE49-F238E27FC236}">
                <a16:creationId xmlns:a16="http://schemas.microsoft.com/office/drawing/2014/main" id="{A81BC4E6-F2AA-48C4-AF72-EA84446CCB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9417" y="4915488"/>
            <a:ext cx="497989" cy="497989"/>
          </a:xfrm>
          <a:prstGeom prst="rect">
            <a:avLst/>
          </a:prstGeom>
        </p:spPr>
      </p:pic>
      <p:sp>
        <p:nvSpPr>
          <p:cNvPr id="15" name="Arrow: Down 14">
            <a:extLst>
              <a:ext uri="{FF2B5EF4-FFF2-40B4-BE49-F238E27FC236}">
                <a16:creationId xmlns:a16="http://schemas.microsoft.com/office/drawing/2014/main" id="{8DE4BB3D-E71C-4864-88AE-640CA41D9C1C}"/>
              </a:ext>
            </a:extLst>
          </p:cNvPr>
          <p:cNvSpPr/>
          <p:nvPr/>
        </p:nvSpPr>
        <p:spPr>
          <a:xfrm rot="4909996">
            <a:off x="9465493" y="1508724"/>
            <a:ext cx="1682829" cy="260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slide with your work site maps.</a:t>
            </a:r>
          </a:p>
        </p:txBody>
      </p:sp>
      <p:sp>
        <p:nvSpPr>
          <p:cNvPr id="16" name="Arrow: Right 15">
            <a:extLst>
              <a:ext uri="{FF2B5EF4-FFF2-40B4-BE49-F238E27FC236}">
                <a16:creationId xmlns:a16="http://schemas.microsoft.com/office/drawing/2014/main" id="{9353B7A5-FD5D-4CA1-B98F-723BCA0BB179}"/>
              </a:ext>
            </a:extLst>
          </p:cNvPr>
          <p:cNvSpPr/>
          <p:nvPr/>
        </p:nvSpPr>
        <p:spPr>
          <a:xfrm rot="19088416">
            <a:off x="-71444" y="1640141"/>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Replace with your municipality.</a:t>
            </a:r>
          </a:p>
        </p:txBody>
      </p:sp>
      <p:graphicFrame>
        <p:nvGraphicFramePr>
          <p:cNvPr id="18" name="Table 17">
            <a:extLst>
              <a:ext uri="{FF2B5EF4-FFF2-40B4-BE49-F238E27FC236}">
                <a16:creationId xmlns:a16="http://schemas.microsoft.com/office/drawing/2014/main" id="{A0F993C1-9B2F-4788-BD75-1825C8F1AE46}"/>
              </a:ext>
            </a:extLst>
          </p:cNvPr>
          <p:cNvGraphicFramePr>
            <a:graphicFrameLocks noGrp="1"/>
          </p:cNvGraphicFramePr>
          <p:nvPr>
            <p:extLst>
              <p:ext uri="{D42A27DB-BD31-4B8C-83A1-F6EECF244321}">
                <p14:modId xmlns:p14="http://schemas.microsoft.com/office/powerpoint/2010/main" val="314061847"/>
              </p:ext>
            </p:extLst>
          </p:nvPr>
        </p:nvGraphicFramePr>
        <p:xfrm>
          <a:off x="9184987" y="4759238"/>
          <a:ext cx="2625725" cy="1946275"/>
        </p:xfrm>
        <a:graphic>
          <a:graphicData uri="http://schemas.openxmlformats.org/drawingml/2006/table">
            <a:tbl>
              <a:tblPr firstRow="1" firstCol="1" bandRow="1"/>
              <a:tblGrid>
                <a:gridCol w="499110">
                  <a:extLst>
                    <a:ext uri="{9D8B030D-6E8A-4147-A177-3AD203B41FA5}">
                      <a16:colId xmlns:a16="http://schemas.microsoft.com/office/drawing/2014/main" val="2407994074"/>
                    </a:ext>
                  </a:extLst>
                </a:gridCol>
                <a:gridCol w="2126615">
                  <a:extLst>
                    <a:ext uri="{9D8B030D-6E8A-4147-A177-3AD203B41FA5}">
                      <a16:colId xmlns:a16="http://schemas.microsoft.com/office/drawing/2014/main" val="1020433240"/>
                    </a:ext>
                  </a:extLst>
                </a:gridCol>
              </a:tblGrid>
              <a:tr h="511810">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l"/>
                      <a:r>
                        <a:rPr lang="en-CA" sz="1100">
                          <a:effectLst/>
                          <a:latin typeface="Calibri" panose="020F0502020204030204" pitchFamily="34" charset="0"/>
                          <a:cs typeface="Times New Roman" panose="02020603050405020304" pitchFamily="18" charset="0"/>
                        </a:rPr>
                        <a:t>Fire Extinguisher</a:t>
                      </a:r>
                      <a:r>
                        <a:rPr lang="en-US" sz="1100">
                          <a:effectLst/>
                          <a:latin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753246"/>
                  </a:ext>
                </a:extLst>
              </a:tr>
              <a:tr h="502920">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First Aid Kit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6479660"/>
                  </a:ext>
                </a:extLst>
              </a:tr>
              <a:tr h="424180">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Alarm Pull-down Stations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42524727"/>
                  </a:ext>
                </a:extLst>
              </a:tr>
              <a:tr h="507365">
                <a:tc>
                  <a:txBody>
                    <a:bodyPr/>
                    <a:lstStyle/>
                    <a:p>
                      <a:pPr marL="0" marR="0" algn="ctr">
                        <a:lnSpc>
                          <a:spcPct val="107000"/>
                        </a:lnSpc>
                        <a:spcBef>
                          <a:spcPts val="0"/>
                        </a:spcBef>
                        <a:spcAft>
                          <a:spcPts val="0"/>
                        </a:spcAft>
                      </a:pPr>
                      <a:r>
                        <a:rPr lang="en-C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Health and Safety Contact List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6688629"/>
                  </a:ext>
                </a:extLst>
              </a:tr>
            </a:tbl>
          </a:graphicData>
        </a:graphic>
      </p:graphicFrame>
      <p:pic>
        <p:nvPicPr>
          <p:cNvPr id="19" name="Picture 18">
            <a:extLst>
              <a:ext uri="{FF2B5EF4-FFF2-40B4-BE49-F238E27FC236}">
                <a16:creationId xmlns:a16="http://schemas.microsoft.com/office/drawing/2014/main" id="{21188FDE-E5DD-4828-8CA3-FA49A4EE0661}"/>
              </a:ext>
            </a:extLst>
          </p:cNvPr>
          <p:cNvPicPr/>
          <p:nvPr/>
        </p:nvPicPr>
        <p:blipFill rotWithShape="1">
          <a:blip r:embed="rId5" cstate="print">
            <a:extLst>
              <a:ext uri="{28A0092B-C50C-407E-A947-70E740481C1C}">
                <a14:useLocalDpi xmlns:a14="http://schemas.microsoft.com/office/drawing/2010/main" val="0"/>
              </a:ext>
            </a:extLst>
          </a:blip>
          <a:srcRect t="1158"/>
          <a:stretch/>
        </p:blipFill>
        <p:spPr bwMode="auto">
          <a:xfrm>
            <a:off x="9316241" y="5832843"/>
            <a:ext cx="334010" cy="277495"/>
          </a:xfrm>
          <a:prstGeom prst="rect">
            <a:avLst/>
          </a:prstGeom>
          <a:ln>
            <a:noFill/>
          </a:ln>
          <a:extLst>
            <a:ext uri="{53640926-AAD7-44D8-BBD7-CCE9431645EC}">
              <a14:shadowObscured xmlns:a14="http://schemas.microsoft.com/office/drawing/2010/main"/>
            </a:ext>
          </a:extLst>
        </p:spPr>
      </p:pic>
      <p:pic>
        <p:nvPicPr>
          <p:cNvPr id="20" name="Picture 19" descr="Related image">
            <a:extLst>
              <a:ext uri="{FF2B5EF4-FFF2-40B4-BE49-F238E27FC236}">
                <a16:creationId xmlns:a16="http://schemas.microsoft.com/office/drawing/2014/main" id="{03274492-4716-4304-96E7-8F7A64871EE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4318" y="5376213"/>
            <a:ext cx="273050" cy="292100"/>
          </a:xfrm>
          <a:prstGeom prst="rect">
            <a:avLst/>
          </a:prstGeom>
          <a:noFill/>
          <a:ln>
            <a:noFill/>
          </a:ln>
        </p:spPr>
      </p:pic>
      <p:pic>
        <p:nvPicPr>
          <p:cNvPr id="21" name="Graphic 20" descr="List outline">
            <a:extLst>
              <a:ext uri="{FF2B5EF4-FFF2-40B4-BE49-F238E27FC236}">
                <a16:creationId xmlns:a16="http://schemas.microsoft.com/office/drawing/2014/main" id="{B443742B-7F78-4822-8CB9-2060DE9F3F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0525" y="6240276"/>
            <a:ext cx="377856" cy="377856"/>
          </a:xfrm>
          <a:prstGeom prst="rect">
            <a:avLst/>
          </a:prstGeom>
        </p:spPr>
      </p:pic>
      <p:pic>
        <p:nvPicPr>
          <p:cNvPr id="22" name="Picture 21" descr="C:\Users\rob.AMHSA\AppData\Local\Microsoft\Windows\Temporary Internet Files\Content.MSO\A12A90F7.tmp">
            <a:extLst>
              <a:ext uri="{FF2B5EF4-FFF2-40B4-BE49-F238E27FC236}">
                <a16:creationId xmlns:a16="http://schemas.microsoft.com/office/drawing/2014/main" id="{E4DDC078-93BA-4800-AFC0-6C46F42231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3745" y="4881019"/>
            <a:ext cx="273050" cy="292100"/>
          </a:xfrm>
          <a:prstGeom prst="rect">
            <a:avLst/>
          </a:prstGeom>
          <a:noFill/>
          <a:ln>
            <a:noFill/>
          </a:ln>
        </p:spPr>
      </p:pic>
    </p:spTree>
    <p:extLst>
      <p:ext uri="{BB962C8B-B14F-4D97-AF65-F5344CB8AC3E}">
        <p14:creationId xmlns:p14="http://schemas.microsoft.com/office/powerpoint/2010/main" val="304076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EE931F-39A8-495F-9269-BA667C14DF67}"/>
              </a:ext>
            </a:extLst>
          </p:cNvPr>
          <p:cNvSpPr>
            <a:spLocks noGrp="1"/>
          </p:cNvSpPr>
          <p:nvPr>
            <p:ph type="title"/>
          </p:nvPr>
        </p:nvSpPr>
        <p:spPr>
          <a:xfrm>
            <a:off x="1066799" y="282298"/>
            <a:ext cx="10058402" cy="735724"/>
          </a:xfrm>
        </p:spPr>
        <p:txBody>
          <a:bodyPr>
            <a:normAutofit/>
          </a:bodyPr>
          <a:lstStyle/>
          <a:p>
            <a:pPr algn="ctr"/>
            <a:r>
              <a:rPr lang="en-US" sz="3200"/>
              <a:t>Alberta Occupational Health and Safety </a:t>
            </a:r>
          </a:p>
        </p:txBody>
      </p:sp>
      <p:pic>
        <p:nvPicPr>
          <p:cNvPr id="14" name="Picture Placeholder 2" descr="A picture containing letter&#10;&#10;Description automatically generated">
            <a:extLst>
              <a:ext uri="{FF2B5EF4-FFF2-40B4-BE49-F238E27FC236}">
                <a16:creationId xmlns:a16="http://schemas.microsoft.com/office/drawing/2014/main" id="{4E369FD9-96E7-4E59-AB22-2C2158B6D43C}"/>
              </a:ext>
            </a:extLst>
          </p:cNvPr>
          <p:cNvPicPr>
            <a:picLocks noChangeAspect="1"/>
          </p:cNvPicPr>
          <p:nvPr/>
        </p:nvPicPr>
        <p:blipFill>
          <a:blip r:embed="rId3">
            <a:extLst>
              <a:ext uri="{28A0092B-C50C-407E-A947-70E740481C1C}">
                <a14:useLocalDpi xmlns:a14="http://schemas.microsoft.com/office/drawing/2010/main" val="0"/>
              </a:ext>
            </a:extLst>
          </a:blip>
          <a:srcRect l="2616" r="2616"/>
          <a:stretch>
            <a:fillRect/>
          </a:stretch>
        </p:blipFill>
        <p:spPr>
          <a:xfrm>
            <a:off x="804042" y="1537137"/>
            <a:ext cx="3264280" cy="3337636"/>
          </a:xfrm>
          <a:prstGeom prst="rect">
            <a:avLst/>
          </a:prstGeom>
        </p:spPr>
      </p:pic>
      <p:pic>
        <p:nvPicPr>
          <p:cNvPr id="16" name="Picture 15">
            <a:extLst>
              <a:ext uri="{FF2B5EF4-FFF2-40B4-BE49-F238E27FC236}">
                <a16:creationId xmlns:a16="http://schemas.microsoft.com/office/drawing/2014/main" id="{01E5975D-9199-4698-B0B3-5EBD41C586C1}"/>
              </a:ext>
            </a:extLst>
          </p:cNvPr>
          <p:cNvPicPr>
            <a:picLocks noChangeAspect="1"/>
          </p:cNvPicPr>
          <p:nvPr/>
        </p:nvPicPr>
        <p:blipFill>
          <a:blip r:embed="rId4"/>
          <a:stretch>
            <a:fillRect/>
          </a:stretch>
        </p:blipFill>
        <p:spPr>
          <a:xfrm>
            <a:off x="5402317" y="1537137"/>
            <a:ext cx="6259878" cy="4547993"/>
          </a:xfrm>
          <a:prstGeom prst="rect">
            <a:avLst/>
          </a:prstGeom>
        </p:spPr>
      </p:pic>
      <p:pic>
        <p:nvPicPr>
          <p:cNvPr id="10" name="Graphic 9" descr="Checkmark outline">
            <a:extLst>
              <a:ext uri="{FF2B5EF4-FFF2-40B4-BE49-F238E27FC236}">
                <a16:creationId xmlns:a16="http://schemas.microsoft.com/office/drawing/2014/main" id="{94FDF630-67DE-4291-971A-CD74F794F4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1988653"/>
            <a:ext cx="457200" cy="457200"/>
          </a:xfrm>
          <a:prstGeom prst="rect">
            <a:avLst/>
          </a:prstGeom>
        </p:spPr>
      </p:pic>
      <p:sp>
        <p:nvSpPr>
          <p:cNvPr id="17" name="TextBox 16">
            <a:extLst>
              <a:ext uri="{FF2B5EF4-FFF2-40B4-BE49-F238E27FC236}">
                <a16:creationId xmlns:a16="http://schemas.microsoft.com/office/drawing/2014/main" id="{F9651B4C-A5B2-4C21-BC57-AD55661FA8CE}"/>
              </a:ext>
            </a:extLst>
          </p:cNvPr>
          <p:cNvSpPr txBox="1"/>
          <p:nvPr/>
        </p:nvSpPr>
        <p:spPr>
          <a:xfrm>
            <a:off x="804042" y="5123793"/>
            <a:ext cx="4635062" cy="1200329"/>
          </a:xfrm>
          <a:prstGeom prst="rect">
            <a:avLst/>
          </a:prstGeom>
          <a:noFill/>
        </p:spPr>
        <p:txBody>
          <a:bodyPr wrap="square" rtlCol="0">
            <a:spAutoFit/>
          </a:bodyPr>
          <a:lstStyle/>
          <a:p>
            <a:pPr marL="285750" indent="-285750">
              <a:buFont typeface="Arial" panose="020B0604020202020204" pitchFamily="34" charset="0"/>
              <a:buChar char="•"/>
            </a:pPr>
            <a:r>
              <a:rPr lang="en-US" sz="2400"/>
              <a:t>Know</a:t>
            </a:r>
          </a:p>
          <a:p>
            <a:pPr marL="285750" indent="-285750">
              <a:buFont typeface="Arial" panose="020B0604020202020204" pitchFamily="34" charset="0"/>
              <a:buChar char="•"/>
            </a:pPr>
            <a:r>
              <a:rPr lang="en-US" sz="2400"/>
              <a:t>Participate</a:t>
            </a:r>
          </a:p>
          <a:p>
            <a:pPr marL="285750" indent="-285750">
              <a:buFont typeface="Arial" panose="020B0604020202020204" pitchFamily="34" charset="0"/>
              <a:buChar char="•"/>
            </a:pPr>
            <a:r>
              <a:rPr lang="en-US" sz="2400"/>
              <a:t>Refuse Dangerous Work</a:t>
            </a:r>
          </a:p>
        </p:txBody>
      </p:sp>
    </p:spTree>
    <p:extLst>
      <p:ext uri="{BB962C8B-B14F-4D97-AF65-F5344CB8AC3E}">
        <p14:creationId xmlns:p14="http://schemas.microsoft.com/office/powerpoint/2010/main" val="38956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D25ECD-2C92-4C50-BAAA-34A231119E83}"/>
              </a:ext>
            </a:extLst>
          </p:cNvPr>
          <p:cNvSpPr>
            <a:spLocks noGrp="1"/>
          </p:cNvSpPr>
          <p:nvPr>
            <p:ph type="title"/>
          </p:nvPr>
        </p:nvSpPr>
        <p:spPr>
          <a:xfrm>
            <a:off x="406400" y="304800"/>
            <a:ext cx="11582400" cy="1219200"/>
          </a:xfrm>
        </p:spPr>
        <p:txBody>
          <a:bodyPr anchor="b" anchorCtr="0">
            <a:normAutofit/>
          </a:bodyPr>
          <a:lstStyle/>
          <a:p>
            <a:r>
              <a:rPr lang="en-US"/>
              <a:t>Workplace Harassment and Violence Prevention  </a:t>
            </a:r>
          </a:p>
        </p:txBody>
      </p:sp>
      <p:pic>
        <p:nvPicPr>
          <p:cNvPr id="5" name="Content Placeholder 4">
            <a:extLst>
              <a:ext uri="{FF2B5EF4-FFF2-40B4-BE49-F238E27FC236}">
                <a16:creationId xmlns:a16="http://schemas.microsoft.com/office/drawing/2014/main" id="{666C53C7-8122-4F09-9479-8FE5EA3B9528}"/>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l="11544" r="9486" b="-1"/>
          <a:stretch/>
        </p:blipFill>
        <p:spPr bwMode="auto">
          <a:xfrm>
            <a:off x="1065212" y="1825625"/>
            <a:ext cx="4954588" cy="4187952"/>
          </a:xfrm>
          <a:prstGeom prst="ellipse">
            <a:avLst/>
          </a:prstGeom>
          <a:noFill/>
          <a:ln>
            <a:noFill/>
          </a:ln>
          <a:effectLst>
            <a:softEdge rad="112500"/>
          </a:effectLst>
        </p:spPr>
      </p:pic>
      <p:sp>
        <p:nvSpPr>
          <p:cNvPr id="12" name="Text Placeholder 3">
            <a:extLst>
              <a:ext uri="{FF2B5EF4-FFF2-40B4-BE49-F238E27FC236}">
                <a16:creationId xmlns:a16="http://schemas.microsoft.com/office/drawing/2014/main" id="{DBB6A0AB-CC2A-4284-AAFA-260C26D37EC9}"/>
              </a:ext>
            </a:extLst>
          </p:cNvPr>
          <p:cNvSpPr>
            <a:spLocks noGrp="1"/>
          </p:cNvSpPr>
          <p:nvPr>
            <p:ph sz="half" idx="2"/>
          </p:nvPr>
        </p:nvSpPr>
        <p:spPr>
          <a:xfrm>
            <a:off x="6172199" y="1825625"/>
            <a:ext cx="5528733" cy="4187952"/>
          </a:xfrm>
        </p:spPr>
        <p:txBody>
          <a:bodyPr>
            <a:normAutofit lnSpcReduction="10000"/>
          </a:bodyPr>
          <a:lstStyle/>
          <a:p>
            <a:r>
              <a:rPr lang="en-US" sz="2800"/>
              <a:t>Address and Prevent  violence and harassment at a work site or work-related. </a:t>
            </a:r>
          </a:p>
          <a:p>
            <a:endParaRPr lang="en-US" sz="2800"/>
          </a:p>
          <a:p>
            <a:r>
              <a:rPr lang="en-US" sz="2800"/>
              <a:t>Recognize it</a:t>
            </a:r>
          </a:p>
          <a:p>
            <a:r>
              <a:rPr lang="en-US" sz="2800"/>
              <a:t>Get assistance</a:t>
            </a:r>
          </a:p>
          <a:p>
            <a:r>
              <a:rPr lang="en-US" sz="2800"/>
              <a:t>Report it. </a:t>
            </a:r>
          </a:p>
        </p:txBody>
      </p:sp>
    </p:spTree>
    <p:extLst>
      <p:ext uri="{BB962C8B-B14F-4D97-AF65-F5344CB8AC3E}">
        <p14:creationId xmlns:p14="http://schemas.microsoft.com/office/powerpoint/2010/main" val="166130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25366"/>
          </a:xfrm>
        </p:spPr>
        <p:txBody>
          <a:bodyPr anchor="t" anchorCtr="1"/>
          <a:lstStyle/>
          <a:p>
            <a:pPr algn="ctr"/>
            <a:r>
              <a:rPr lang="en-US"/>
              <a:t>Obligations of Workers</a:t>
            </a:r>
          </a:p>
        </p:txBody>
      </p:sp>
      <p:sp>
        <p:nvSpPr>
          <p:cNvPr id="3" name="TextBox 2">
            <a:extLst>
              <a:ext uri="{FF2B5EF4-FFF2-40B4-BE49-F238E27FC236}">
                <a16:creationId xmlns:a16="http://schemas.microsoft.com/office/drawing/2014/main" id="{CE077C75-C45E-49BB-B009-CEB0A5226C1D}"/>
              </a:ext>
            </a:extLst>
          </p:cNvPr>
          <p:cNvSpPr txBox="1"/>
          <p:nvPr/>
        </p:nvSpPr>
        <p:spPr>
          <a:xfrm>
            <a:off x="1066799" y="1236685"/>
            <a:ext cx="10058401" cy="4832092"/>
          </a:xfrm>
          <a:prstGeom prst="rect">
            <a:avLst/>
          </a:prstGeom>
          <a:noFill/>
        </p:spPr>
        <p:txBody>
          <a:bodyPr wrap="square" rtlCol="0">
            <a:spAutoFit/>
          </a:bodyPr>
          <a:lstStyle/>
          <a:p>
            <a:pPr marL="285750" indent="-285750">
              <a:buFont typeface="Arial" panose="020B0604020202020204" pitchFamily="34" charset="0"/>
              <a:buChar char="•"/>
            </a:pPr>
            <a:r>
              <a:rPr lang="en-US" sz="2800"/>
              <a:t>Protect the health and safety of workers and other persons at or in the vicinity of the work site.</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Work with your Supervisor, Employer or any other person for the purpose of protecting the health and safety of others.</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Use PPE when required as per OHS legislation.</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Refrain from causing or participating in harassment or violence.</a:t>
            </a:r>
          </a:p>
        </p:txBody>
      </p:sp>
    </p:spTree>
    <p:extLst>
      <p:ext uri="{BB962C8B-B14F-4D97-AF65-F5344CB8AC3E}">
        <p14:creationId xmlns:p14="http://schemas.microsoft.com/office/powerpoint/2010/main" val="1431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77C75-C45E-49BB-B009-CEB0A5226C1D}"/>
              </a:ext>
            </a:extLst>
          </p:cNvPr>
          <p:cNvSpPr txBox="1"/>
          <p:nvPr/>
        </p:nvSpPr>
        <p:spPr>
          <a:xfrm>
            <a:off x="1331220" y="1229710"/>
            <a:ext cx="9499690" cy="3970318"/>
          </a:xfrm>
          <a:prstGeom prst="rect">
            <a:avLst/>
          </a:prstGeom>
          <a:noFill/>
        </p:spPr>
        <p:txBody>
          <a:bodyPr wrap="square" rtlCol="0">
            <a:spAutoFit/>
          </a:bodyPr>
          <a:lstStyle/>
          <a:p>
            <a:pPr marL="285750" indent="-285750">
              <a:buFont typeface="Arial" panose="020B0604020202020204" pitchFamily="34" charset="0"/>
              <a:buChar char="•"/>
            </a:pPr>
            <a:r>
              <a:rPr lang="en-US" sz="2800"/>
              <a:t>Report to your Supervisor or Employer of any unsafe or harmful work site conditions that exists or has existed.</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Cooperate with any person exercising a duty imposed by Alberta OHA legislation.</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Comply with the Alberta OHA Act, regulations, and Code</a:t>
            </a:r>
            <a:r>
              <a:rPr lang="en-US" sz="2400"/>
              <a:t>. </a:t>
            </a:r>
          </a:p>
        </p:txBody>
      </p:sp>
      <p:sp>
        <p:nvSpPr>
          <p:cNvPr id="6" name="Title 1">
            <a:extLst>
              <a:ext uri="{FF2B5EF4-FFF2-40B4-BE49-F238E27FC236}">
                <a16:creationId xmlns:a16="http://schemas.microsoft.com/office/drawing/2014/main" id="{15FDAD93-31FC-406B-AFB8-AF91E58FAB52}"/>
              </a:ext>
            </a:extLst>
          </p:cNvPr>
          <p:cNvSpPr>
            <a:spLocks noGrp="1"/>
          </p:cNvSpPr>
          <p:nvPr>
            <p:ph type="title"/>
          </p:nvPr>
        </p:nvSpPr>
        <p:spPr>
          <a:xfrm>
            <a:off x="1065213" y="304800"/>
            <a:ext cx="10144070" cy="924910"/>
          </a:xfrm>
        </p:spPr>
        <p:txBody>
          <a:bodyPr anchor="t" anchorCtr="1">
            <a:normAutofit/>
          </a:bodyPr>
          <a:lstStyle/>
          <a:p>
            <a:pPr algn="ctr"/>
            <a:r>
              <a:rPr lang="en-US"/>
              <a:t>Obligations of Workers</a:t>
            </a:r>
          </a:p>
        </p:txBody>
      </p:sp>
    </p:spTree>
    <p:extLst>
      <p:ext uri="{BB962C8B-B14F-4D97-AF65-F5344CB8AC3E}">
        <p14:creationId xmlns:p14="http://schemas.microsoft.com/office/powerpoint/2010/main" val="8709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77C75-C45E-49BB-B009-CEB0A5226C1D}"/>
              </a:ext>
            </a:extLst>
          </p:cNvPr>
          <p:cNvSpPr txBox="1"/>
          <p:nvPr/>
        </p:nvSpPr>
        <p:spPr>
          <a:xfrm>
            <a:off x="1346155" y="1035746"/>
            <a:ext cx="9499690" cy="5693866"/>
          </a:xfrm>
          <a:prstGeom prst="rect">
            <a:avLst/>
          </a:prstGeom>
          <a:noFill/>
        </p:spPr>
        <p:txBody>
          <a:bodyPr wrap="square" rtlCol="0">
            <a:spAutoFit/>
          </a:bodyPr>
          <a:lstStyle/>
          <a:p>
            <a:r>
              <a:rPr lang="en-US" sz="2800"/>
              <a:t>As far as reasonably practicable:</a:t>
            </a:r>
          </a:p>
          <a:p>
            <a:endParaRPr lang="en-US" sz="2800"/>
          </a:p>
          <a:p>
            <a:pPr marL="457200" indent="-457200">
              <a:buFont typeface="Arial" panose="020B0604020202020204" pitchFamily="34" charset="0"/>
              <a:buChar char="•"/>
            </a:pPr>
            <a:r>
              <a:rPr lang="en-US" sz="2800"/>
              <a:t>Ensure that the supervisor is competent to supervise every worker under the supervisor’s supervision, </a:t>
            </a:r>
          </a:p>
          <a:p>
            <a:pPr marL="457200" indent="-457200">
              <a:buFont typeface="Arial" panose="020B0604020202020204" pitchFamily="34" charset="0"/>
              <a:buChar char="•"/>
            </a:pPr>
            <a:r>
              <a:rPr lang="en-US" sz="2800"/>
              <a:t>Take all precautions necessary to protect the health and safety of every worker under the supervisor’s supervision,</a:t>
            </a:r>
          </a:p>
          <a:p>
            <a:pPr marL="457200" indent="-457200">
              <a:buFont typeface="Arial" panose="020B0604020202020204" pitchFamily="34" charset="0"/>
              <a:buChar char="•"/>
            </a:pPr>
            <a:r>
              <a:rPr lang="en-US" sz="2800"/>
              <a:t>Ensure that a worker under the supervisor’s supervision works in the manner and in accordance with the procedures and measures required by the Alberta OHS Act, Regulation, Code,</a:t>
            </a:r>
          </a:p>
        </p:txBody>
      </p:sp>
      <p:sp>
        <p:nvSpPr>
          <p:cNvPr id="6" name="Title 1">
            <a:extLst>
              <a:ext uri="{FF2B5EF4-FFF2-40B4-BE49-F238E27FC236}">
                <a16:creationId xmlns:a16="http://schemas.microsoft.com/office/drawing/2014/main" id="{15FDAD93-31FC-406B-AFB8-AF91E58FAB52}"/>
              </a:ext>
            </a:extLst>
          </p:cNvPr>
          <p:cNvSpPr>
            <a:spLocks noGrp="1"/>
          </p:cNvSpPr>
          <p:nvPr>
            <p:ph type="title"/>
          </p:nvPr>
        </p:nvSpPr>
        <p:spPr>
          <a:xfrm>
            <a:off x="1065213" y="304800"/>
            <a:ext cx="10144070" cy="924910"/>
          </a:xfrm>
        </p:spPr>
        <p:txBody>
          <a:bodyPr anchor="t" anchorCtr="1">
            <a:normAutofit/>
          </a:bodyPr>
          <a:lstStyle/>
          <a:p>
            <a:pPr algn="ctr"/>
            <a:r>
              <a:rPr lang="en-US"/>
              <a:t>Obligations of Supervisor</a:t>
            </a:r>
          </a:p>
        </p:txBody>
      </p:sp>
    </p:spTree>
    <p:extLst>
      <p:ext uri="{BB962C8B-B14F-4D97-AF65-F5344CB8AC3E}">
        <p14:creationId xmlns:p14="http://schemas.microsoft.com/office/powerpoint/2010/main" val="292166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FDAD93-31FC-406B-AFB8-AF91E58FAB52}"/>
              </a:ext>
            </a:extLst>
          </p:cNvPr>
          <p:cNvSpPr>
            <a:spLocks noGrp="1"/>
          </p:cNvSpPr>
          <p:nvPr>
            <p:ph type="title"/>
          </p:nvPr>
        </p:nvSpPr>
        <p:spPr>
          <a:xfrm>
            <a:off x="1065213" y="304800"/>
            <a:ext cx="10144070" cy="924910"/>
          </a:xfrm>
        </p:spPr>
        <p:txBody>
          <a:bodyPr anchor="t" anchorCtr="1">
            <a:normAutofit/>
          </a:bodyPr>
          <a:lstStyle/>
          <a:p>
            <a:pPr algn="ctr"/>
            <a:r>
              <a:rPr lang="en-US"/>
              <a:t>Obligations of Supervisor</a:t>
            </a:r>
          </a:p>
        </p:txBody>
      </p:sp>
      <p:sp>
        <p:nvSpPr>
          <p:cNvPr id="7" name="TextBox 6">
            <a:extLst>
              <a:ext uri="{FF2B5EF4-FFF2-40B4-BE49-F238E27FC236}">
                <a16:creationId xmlns:a16="http://schemas.microsoft.com/office/drawing/2014/main" id="{365A6A14-03CF-4D5A-9F64-B446FF4A5665}"/>
              </a:ext>
            </a:extLst>
          </p:cNvPr>
          <p:cNvSpPr txBox="1"/>
          <p:nvPr/>
        </p:nvSpPr>
        <p:spPr>
          <a:xfrm>
            <a:off x="1346155" y="1354401"/>
            <a:ext cx="9499690" cy="4832092"/>
          </a:xfrm>
          <a:prstGeom prst="rect">
            <a:avLst/>
          </a:prstGeom>
          <a:noFill/>
        </p:spPr>
        <p:txBody>
          <a:bodyPr wrap="square" rtlCol="0">
            <a:spAutoFit/>
          </a:bodyPr>
          <a:lstStyle/>
          <a:p>
            <a:pPr marL="457200" indent="-457200">
              <a:buFont typeface="Arial" panose="020B0604020202020204" pitchFamily="34" charset="0"/>
              <a:buChar char="•"/>
            </a:pPr>
            <a:r>
              <a:rPr lang="en-US" sz="2800"/>
              <a:t>Ensure that every worker under the supervisor’s supervision uses all hazard controls, and properly uses or wears PPE designated or provided by the employer or required to be used or worn by the Alberta OHS Act, Regulation, Code,</a:t>
            </a:r>
          </a:p>
          <a:p>
            <a:endParaRPr lang="en-US" sz="2800"/>
          </a:p>
          <a:p>
            <a:pPr marL="457200" indent="-457200">
              <a:buFont typeface="Arial" panose="020B0604020202020204" pitchFamily="34" charset="0"/>
              <a:buChar char="•"/>
            </a:pPr>
            <a:r>
              <a:rPr lang="en-US" sz="2800"/>
              <a:t>Ensure that none of the workers under the supervisor’s supervision are subjected to or participate in harassment or violence at the work site.</a:t>
            </a:r>
          </a:p>
        </p:txBody>
      </p:sp>
    </p:spTree>
    <p:extLst>
      <p:ext uri="{BB962C8B-B14F-4D97-AF65-F5344CB8AC3E}">
        <p14:creationId xmlns:p14="http://schemas.microsoft.com/office/powerpoint/2010/main" val="920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77C75-C45E-49BB-B009-CEB0A5226C1D}"/>
              </a:ext>
            </a:extLst>
          </p:cNvPr>
          <p:cNvSpPr txBox="1"/>
          <p:nvPr/>
        </p:nvSpPr>
        <p:spPr>
          <a:xfrm>
            <a:off x="1331220" y="1229710"/>
            <a:ext cx="9499690" cy="4832092"/>
          </a:xfrm>
          <a:prstGeom prst="rect">
            <a:avLst/>
          </a:prstGeom>
          <a:noFill/>
        </p:spPr>
        <p:txBody>
          <a:bodyPr wrap="square" rtlCol="0">
            <a:spAutoFit/>
          </a:bodyPr>
          <a:lstStyle/>
          <a:p>
            <a:r>
              <a:rPr lang="en-US" sz="2800"/>
              <a:t>Supervisor’s Shall:</a:t>
            </a:r>
          </a:p>
          <a:p>
            <a:endParaRPr lang="en-US" sz="2800"/>
          </a:p>
          <a:p>
            <a:pPr marL="457200" indent="-457200">
              <a:buFont typeface="Arial" panose="020B0604020202020204" pitchFamily="34" charset="0"/>
              <a:buChar char="•"/>
            </a:pPr>
            <a:r>
              <a:rPr lang="en-US" sz="2800"/>
              <a:t>Advise every worker under the supervisor’s supervision of all known or reasonably foreseeable hazards to health and safety in the area where the worker is performing work.</a:t>
            </a:r>
          </a:p>
          <a:p>
            <a:endParaRPr lang="en-US" sz="2800"/>
          </a:p>
          <a:p>
            <a:pPr marL="457200" indent="-457200">
              <a:buFont typeface="Arial" panose="020B0604020202020204" pitchFamily="34" charset="0"/>
              <a:buChar char="•"/>
            </a:pPr>
            <a:r>
              <a:rPr lang="en-US" sz="2800"/>
              <a:t>Report to the employer a concern about an unsafe or harmful work site act that occurs or has occurred or an unsafe or harmful work site condition that exists or has existed. </a:t>
            </a:r>
          </a:p>
        </p:txBody>
      </p:sp>
      <p:sp>
        <p:nvSpPr>
          <p:cNvPr id="6" name="Title 1">
            <a:extLst>
              <a:ext uri="{FF2B5EF4-FFF2-40B4-BE49-F238E27FC236}">
                <a16:creationId xmlns:a16="http://schemas.microsoft.com/office/drawing/2014/main" id="{15FDAD93-31FC-406B-AFB8-AF91E58FAB52}"/>
              </a:ext>
            </a:extLst>
          </p:cNvPr>
          <p:cNvSpPr>
            <a:spLocks noGrp="1"/>
          </p:cNvSpPr>
          <p:nvPr>
            <p:ph type="title"/>
          </p:nvPr>
        </p:nvSpPr>
        <p:spPr>
          <a:xfrm>
            <a:off x="1065213" y="304800"/>
            <a:ext cx="10144070" cy="924910"/>
          </a:xfrm>
        </p:spPr>
        <p:txBody>
          <a:bodyPr anchor="t" anchorCtr="1">
            <a:normAutofit/>
          </a:bodyPr>
          <a:lstStyle/>
          <a:p>
            <a:pPr algn="ctr"/>
            <a:r>
              <a:rPr lang="en-US"/>
              <a:t>Obligations of Supervisor</a:t>
            </a:r>
          </a:p>
        </p:txBody>
      </p:sp>
    </p:spTree>
    <p:extLst>
      <p:ext uri="{BB962C8B-B14F-4D97-AF65-F5344CB8AC3E}">
        <p14:creationId xmlns:p14="http://schemas.microsoft.com/office/powerpoint/2010/main" val="120795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353536" y="633045"/>
            <a:ext cx="6858002" cy="879231"/>
          </a:xfrm>
        </p:spPr>
        <p:txBody>
          <a:bodyPr anchor="b">
            <a:normAutofit/>
          </a:bodyPr>
          <a:lstStyle/>
          <a:p>
            <a:r>
              <a:rPr lang="en-US"/>
              <a:t>Word from our CAO</a:t>
            </a:r>
            <a:endParaRPr/>
          </a:p>
        </p:txBody>
      </p:sp>
      <p:sp>
        <p:nvSpPr>
          <p:cNvPr id="9" name="Arrow: Right 8">
            <a:extLst>
              <a:ext uri="{FF2B5EF4-FFF2-40B4-BE49-F238E27FC236}">
                <a16:creationId xmlns:a16="http://schemas.microsoft.com/office/drawing/2014/main" id="{BE034CB7-1CB2-4AE2-9617-5DAD50C18061}"/>
              </a:ext>
            </a:extLst>
          </p:cNvPr>
          <p:cNvSpPr/>
          <p:nvPr/>
        </p:nvSpPr>
        <p:spPr>
          <a:xfrm rot="19433905">
            <a:off x="2290672" y="5136192"/>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Replace with your CAO; MP4</a:t>
            </a:r>
          </a:p>
        </p:txBody>
      </p:sp>
      <p:sp>
        <p:nvSpPr>
          <p:cNvPr id="2" name="TextBox 1">
            <a:extLst>
              <a:ext uri="{FF2B5EF4-FFF2-40B4-BE49-F238E27FC236}">
                <a16:creationId xmlns:a16="http://schemas.microsoft.com/office/drawing/2014/main" id="{397AC07A-B3FE-430A-AF0E-1FF2301515F5}"/>
              </a:ext>
            </a:extLst>
          </p:cNvPr>
          <p:cNvSpPr txBox="1"/>
          <p:nvPr/>
        </p:nvSpPr>
        <p:spPr>
          <a:xfrm>
            <a:off x="5638396" y="5855623"/>
            <a:ext cx="3169702" cy="369332"/>
          </a:xfrm>
          <a:prstGeom prst="rect">
            <a:avLst/>
          </a:prstGeom>
          <a:solidFill>
            <a:schemeClr val="bg1">
              <a:lumMod val="75000"/>
            </a:schemeClr>
          </a:solidFill>
        </p:spPr>
        <p:txBody>
          <a:bodyPr wrap="square" rtlCol="0">
            <a:spAutoFit/>
          </a:bodyPr>
          <a:lstStyle/>
          <a:p>
            <a:r>
              <a:rPr lang="en-US"/>
              <a:t>Click play to start video</a:t>
            </a:r>
          </a:p>
        </p:txBody>
      </p:sp>
      <p:pic>
        <p:nvPicPr>
          <p:cNvPr id="3" name="CAO Speech">
            <a:hlinkClick r:id="" action="ppaction://media"/>
            <a:extLst>
              <a:ext uri="{FF2B5EF4-FFF2-40B4-BE49-F238E27FC236}">
                <a16:creationId xmlns:a16="http://schemas.microsoft.com/office/drawing/2014/main" id="{A0394B22-37EA-4774-863D-68078D37B5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27516" y="1523097"/>
            <a:ext cx="6096000" cy="3429000"/>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77C75-C45E-49BB-B009-CEB0A5226C1D}"/>
              </a:ext>
            </a:extLst>
          </p:cNvPr>
          <p:cNvSpPr txBox="1"/>
          <p:nvPr/>
        </p:nvSpPr>
        <p:spPr>
          <a:xfrm>
            <a:off x="1346155" y="1874728"/>
            <a:ext cx="9499690" cy="3108543"/>
          </a:xfrm>
          <a:prstGeom prst="rect">
            <a:avLst/>
          </a:prstGeom>
          <a:noFill/>
        </p:spPr>
        <p:txBody>
          <a:bodyPr wrap="square" rtlCol="0">
            <a:spAutoFit/>
          </a:bodyPr>
          <a:lstStyle/>
          <a:p>
            <a:r>
              <a:rPr lang="en-US" sz="2800"/>
              <a:t>Supervisor’s Shall:</a:t>
            </a:r>
          </a:p>
          <a:p>
            <a:endParaRPr lang="en-US" sz="2800"/>
          </a:p>
          <a:p>
            <a:pPr marL="457200" indent="-457200">
              <a:buFont typeface="Arial" panose="020B0604020202020204" pitchFamily="34" charset="0"/>
              <a:buChar char="•"/>
            </a:pPr>
            <a:r>
              <a:rPr lang="en-US" sz="2800"/>
              <a:t>Cooperate with any person exercising a duty imposed by the Alberta OHS Act, Regulation, Code.</a:t>
            </a:r>
          </a:p>
          <a:p>
            <a:pPr marL="457200" indent="-457200">
              <a:buFont typeface="Arial" panose="020B0604020202020204" pitchFamily="34" charset="0"/>
              <a:buChar char="•"/>
            </a:pPr>
            <a:r>
              <a:rPr lang="en-US" sz="2800"/>
              <a:t>Comply with the Alberta OHS Act, Regulation, Code.</a:t>
            </a:r>
          </a:p>
        </p:txBody>
      </p:sp>
      <p:sp>
        <p:nvSpPr>
          <p:cNvPr id="6" name="Title 1">
            <a:extLst>
              <a:ext uri="{FF2B5EF4-FFF2-40B4-BE49-F238E27FC236}">
                <a16:creationId xmlns:a16="http://schemas.microsoft.com/office/drawing/2014/main" id="{15FDAD93-31FC-406B-AFB8-AF91E58FAB52}"/>
              </a:ext>
            </a:extLst>
          </p:cNvPr>
          <p:cNvSpPr>
            <a:spLocks noGrp="1"/>
          </p:cNvSpPr>
          <p:nvPr>
            <p:ph type="title"/>
          </p:nvPr>
        </p:nvSpPr>
        <p:spPr>
          <a:xfrm>
            <a:off x="1065213" y="304800"/>
            <a:ext cx="10144070" cy="924910"/>
          </a:xfrm>
        </p:spPr>
        <p:txBody>
          <a:bodyPr anchor="t" anchorCtr="1">
            <a:normAutofit/>
          </a:bodyPr>
          <a:lstStyle/>
          <a:p>
            <a:pPr algn="ctr"/>
            <a:r>
              <a:rPr lang="en-US"/>
              <a:t>Obligations of Supervisor</a:t>
            </a:r>
          </a:p>
        </p:txBody>
      </p:sp>
    </p:spTree>
    <p:extLst>
      <p:ext uri="{BB962C8B-B14F-4D97-AF65-F5344CB8AC3E}">
        <p14:creationId xmlns:p14="http://schemas.microsoft.com/office/powerpoint/2010/main" val="2491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6DA3-D3AB-49ED-A618-96EF054A78A5}"/>
              </a:ext>
            </a:extLst>
          </p:cNvPr>
          <p:cNvSpPr>
            <a:spLocks noGrp="1"/>
          </p:cNvSpPr>
          <p:nvPr>
            <p:ph type="title"/>
          </p:nvPr>
        </p:nvSpPr>
        <p:spPr>
          <a:xfrm>
            <a:off x="2133598" y="298830"/>
            <a:ext cx="10058402" cy="1219200"/>
          </a:xfrm>
        </p:spPr>
        <p:txBody>
          <a:bodyPr anchor="b">
            <a:normAutofit/>
          </a:bodyPr>
          <a:lstStyle/>
          <a:p>
            <a:pPr algn="ctr"/>
            <a:r>
              <a:rPr lang="en-US"/>
              <a:t>Health and Safety Representative</a:t>
            </a:r>
          </a:p>
        </p:txBody>
      </p:sp>
      <p:pic>
        <p:nvPicPr>
          <p:cNvPr id="4" name="Picture 3">
            <a:extLst>
              <a:ext uri="{FF2B5EF4-FFF2-40B4-BE49-F238E27FC236}">
                <a16:creationId xmlns:a16="http://schemas.microsoft.com/office/drawing/2014/main" id="{8437A17F-8398-4148-926D-D97A6041D227}"/>
              </a:ext>
            </a:extLst>
          </p:cNvPr>
          <p:cNvPicPr>
            <a:picLocks noChangeAspect="1"/>
          </p:cNvPicPr>
          <p:nvPr/>
        </p:nvPicPr>
        <p:blipFill rotWithShape="1">
          <a:blip r:embed="rId3"/>
          <a:srcRect r="21461"/>
          <a:stretch/>
        </p:blipFill>
        <p:spPr>
          <a:xfrm>
            <a:off x="216589" y="1883114"/>
            <a:ext cx="4954588" cy="4187952"/>
          </a:xfrm>
          <a:prstGeom prst="rect">
            <a:avLst/>
          </a:prstGeom>
          <a:noFill/>
        </p:spPr>
      </p:pic>
      <p:sp>
        <p:nvSpPr>
          <p:cNvPr id="9" name="Content Placeholder 3">
            <a:extLst>
              <a:ext uri="{FF2B5EF4-FFF2-40B4-BE49-F238E27FC236}">
                <a16:creationId xmlns:a16="http://schemas.microsoft.com/office/drawing/2014/main" id="{6753F8B4-0E43-49AA-9978-3746B572ABF8}"/>
              </a:ext>
            </a:extLst>
          </p:cNvPr>
          <p:cNvSpPr>
            <a:spLocks noGrp="1"/>
          </p:cNvSpPr>
          <p:nvPr>
            <p:ph sz="half" idx="2"/>
          </p:nvPr>
        </p:nvSpPr>
        <p:spPr>
          <a:xfrm>
            <a:off x="6191039" y="1967478"/>
            <a:ext cx="6000961" cy="3904245"/>
          </a:xfrm>
        </p:spPr>
        <p:txBody>
          <a:bodyPr vert="horz" lIns="91440" tIns="45720" rIns="91440" bIns="45720" rtlCol="0" anchor="t">
            <a:noAutofit/>
          </a:bodyPr>
          <a:lstStyle/>
          <a:p>
            <a:pPr marL="347345" indent="-347345"/>
            <a:r>
              <a:rPr lang="en-US" sz="2800">
                <a:ea typeface="+mn-lt"/>
                <a:cs typeface="+mn-lt"/>
              </a:rPr>
              <a:t>Address health and safety concerns and complaints</a:t>
            </a:r>
          </a:p>
          <a:p>
            <a:pPr marL="347345" indent="-347345"/>
            <a:r>
              <a:rPr lang="en-US" sz="2800">
                <a:ea typeface="+mn-lt"/>
                <a:cs typeface="+mn-lt"/>
              </a:rPr>
              <a:t>Health and safety recommendations</a:t>
            </a:r>
          </a:p>
          <a:p>
            <a:pPr marL="347345" indent="-347345"/>
            <a:r>
              <a:rPr lang="en-US" sz="2800">
                <a:ea typeface="+mn-lt"/>
                <a:cs typeface="+mn-lt"/>
              </a:rPr>
              <a:t>Workplace inspections </a:t>
            </a:r>
          </a:p>
          <a:p>
            <a:pPr marL="347345" indent="-347345"/>
            <a:r>
              <a:rPr lang="en-US" sz="2800">
                <a:ea typeface="+mn-lt"/>
                <a:cs typeface="+mn-lt"/>
              </a:rPr>
              <a:t>Knowledge of workplace health and safety initiatives</a:t>
            </a:r>
            <a:endParaRPr lang="en-US" sz="2800"/>
          </a:p>
          <a:p>
            <a:pPr marL="347345" indent="-347345"/>
            <a:endParaRPr lang="en-US"/>
          </a:p>
          <a:p>
            <a:pPr marL="347345" indent="-347345"/>
            <a:endParaRPr lang="en-US"/>
          </a:p>
          <a:p>
            <a:pPr marL="347345" indent="-347345"/>
            <a:endParaRPr lang="en-US"/>
          </a:p>
        </p:txBody>
      </p:sp>
      <p:sp>
        <p:nvSpPr>
          <p:cNvPr id="5" name="Arrow: Right 4">
            <a:extLst>
              <a:ext uri="{FF2B5EF4-FFF2-40B4-BE49-F238E27FC236}">
                <a16:creationId xmlns:a16="http://schemas.microsoft.com/office/drawing/2014/main" id="{0D7DF8E0-A549-4B0E-A5B5-7C334AB53C13}"/>
              </a:ext>
            </a:extLst>
          </p:cNvPr>
          <p:cNvSpPr/>
          <p:nvPr/>
        </p:nvSpPr>
        <p:spPr>
          <a:xfrm>
            <a:off x="406107" y="399700"/>
            <a:ext cx="2771230" cy="1567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Replace with your structure; HSC or HS Representative</a:t>
            </a:r>
          </a:p>
        </p:txBody>
      </p:sp>
      <p:sp>
        <p:nvSpPr>
          <p:cNvPr id="6" name="Arrow: Down 5">
            <a:extLst>
              <a:ext uri="{FF2B5EF4-FFF2-40B4-BE49-F238E27FC236}">
                <a16:creationId xmlns:a16="http://schemas.microsoft.com/office/drawing/2014/main" id="{947C9735-00B3-434A-8277-5A3F1CFB49AB}"/>
              </a:ext>
            </a:extLst>
          </p:cNvPr>
          <p:cNvSpPr/>
          <p:nvPr/>
        </p:nvSpPr>
        <p:spPr>
          <a:xfrm rot="7028886">
            <a:off x="3443953" y="3583359"/>
            <a:ext cx="2197475" cy="3028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Suggest to customize photo with your actual work site</a:t>
            </a:r>
          </a:p>
        </p:txBody>
      </p:sp>
    </p:spTree>
    <p:extLst>
      <p:ext uri="{BB962C8B-B14F-4D97-AF65-F5344CB8AC3E}">
        <p14:creationId xmlns:p14="http://schemas.microsoft.com/office/powerpoint/2010/main" val="30834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9DE20D-8735-4B3F-8516-7B17EC51ACF3}"/>
              </a:ext>
            </a:extLst>
          </p:cNvPr>
          <p:cNvSpPr txBox="1">
            <a:spLocks/>
          </p:cNvSpPr>
          <p:nvPr/>
        </p:nvSpPr>
        <p:spPr>
          <a:xfrm>
            <a:off x="1065213" y="2652346"/>
            <a:ext cx="4954588" cy="282520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nSpc>
                <a:spcPct val="100000"/>
              </a:lnSpc>
              <a:spcAft>
                <a:spcPts val="600"/>
              </a:spcAft>
            </a:pPr>
            <a:r>
              <a:rPr lang="en-US" sz="2800">
                <a:solidFill>
                  <a:schemeClr val="tx1"/>
                </a:solidFill>
                <a:latin typeface="+mn-lt"/>
                <a:ea typeface="+mn-ea"/>
                <a:cs typeface="+mn-cs"/>
              </a:rPr>
              <a:t>A worker is working alone at a work site, and assistance is not readily available if there is an emergency, or the worker is injured or ill. </a:t>
            </a:r>
          </a:p>
        </p:txBody>
      </p:sp>
      <p:pic>
        <p:nvPicPr>
          <p:cNvPr id="4" name="Picture 3">
            <a:extLst>
              <a:ext uri="{FF2B5EF4-FFF2-40B4-BE49-F238E27FC236}">
                <a16:creationId xmlns:a16="http://schemas.microsoft.com/office/drawing/2014/main" id="{855C3E4B-E539-443C-887E-A288F4A89B9F}"/>
              </a:ext>
            </a:extLst>
          </p:cNvPr>
          <p:cNvPicPr>
            <a:picLocks noChangeAspect="1"/>
          </p:cNvPicPr>
          <p:nvPr/>
        </p:nvPicPr>
        <p:blipFill rotWithShape="1">
          <a:blip r:embed="rId3"/>
          <a:srcRect t="1414" r="-2" b="27537"/>
          <a:stretch/>
        </p:blipFill>
        <p:spPr>
          <a:xfrm>
            <a:off x="6172200" y="1825625"/>
            <a:ext cx="4951414" cy="4187952"/>
          </a:xfrm>
          <a:prstGeom prst="rect">
            <a:avLst/>
          </a:prstGeom>
          <a:noFill/>
        </p:spPr>
      </p:pic>
      <p:sp>
        <p:nvSpPr>
          <p:cNvPr id="2" name="Rectangle 1">
            <a:extLst>
              <a:ext uri="{FF2B5EF4-FFF2-40B4-BE49-F238E27FC236}">
                <a16:creationId xmlns:a16="http://schemas.microsoft.com/office/drawing/2014/main" id="{C929385D-BEEE-4E14-AE4A-946F57E7D0D9}"/>
              </a:ext>
            </a:extLst>
          </p:cNvPr>
          <p:cNvSpPr/>
          <p:nvPr/>
        </p:nvSpPr>
        <p:spPr>
          <a:xfrm>
            <a:off x="4567574" y="363134"/>
            <a:ext cx="3209251" cy="1640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Determine if this </a:t>
            </a:r>
            <a:r>
              <a:rPr lang="en-US"/>
              <a:t>slide</a:t>
            </a:r>
            <a:r>
              <a:rPr lang="en-US" sz="1800"/>
              <a:t> applicable for your employees</a:t>
            </a:r>
          </a:p>
        </p:txBody>
      </p:sp>
    </p:spTree>
    <p:extLst>
      <p:ext uri="{BB962C8B-B14F-4D97-AF65-F5344CB8AC3E}">
        <p14:creationId xmlns:p14="http://schemas.microsoft.com/office/powerpoint/2010/main" val="11860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0773F2-311F-42A6-ACA1-533CE11810B7}"/>
              </a:ext>
            </a:extLst>
          </p:cNvPr>
          <p:cNvGrpSpPr/>
          <p:nvPr/>
        </p:nvGrpSpPr>
        <p:grpSpPr>
          <a:xfrm>
            <a:off x="8939365" y="1648445"/>
            <a:ext cx="2815470" cy="4680058"/>
            <a:chOff x="8078503" y="416819"/>
            <a:chExt cx="3522947" cy="5650605"/>
          </a:xfrm>
        </p:grpSpPr>
        <p:pic>
          <p:nvPicPr>
            <p:cNvPr id="6" name="Picture 5">
              <a:extLst>
                <a:ext uri="{FF2B5EF4-FFF2-40B4-BE49-F238E27FC236}">
                  <a16:creationId xmlns:a16="http://schemas.microsoft.com/office/drawing/2014/main" id="{D4FBC280-7E64-4858-94E9-282167DC45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8503" y="416819"/>
              <a:ext cx="2560926" cy="253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D1DF2E56-E3C1-4649-BFE2-5006CE07962C}"/>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r="11978"/>
            <a:stretch/>
          </p:blipFill>
          <p:spPr bwMode="auto">
            <a:xfrm>
              <a:off x="10026042" y="2271013"/>
              <a:ext cx="1575408" cy="162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C8DE4E85-E9FF-4261-A5EF-0D71AF473B9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83766" y="4176036"/>
              <a:ext cx="2755734" cy="189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3">
            <a:extLst>
              <a:ext uri="{FF2B5EF4-FFF2-40B4-BE49-F238E27FC236}">
                <a16:creationId xmlns:a16="http://schemas.microsoft.com/office/drawing/2014/main" id="{E2B2F160-4FAF-4715-AF10-6073E7721926}"/>
              </a:ext>
            </a:extLst>
          </p:cNvPr>
          <p:cNvSpPr txBox="1">
            <a:spLocks/>
          </p:cNvSpPr>
          <p:nvPr/>
        </p:nvSpPr>
        <p:spPr>
          <a:xfrm>
            <a:off x="837144" y="2175022"/>
            <a:ext cx="7503131" cy="4187952"/>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171450" indent="-171450">
              <a:buFont typeface="Arial" panose="020B0604020202020204" pitchFamily="34" charset="0"/>
              <a:buChar char="•"/>
            </a:pPr>
            <a:r>
              <a:rPr lang="en-US"/>
              <a:t>Working with or near a hazardous product, or </a:t>
            </a:r>
          </a:p>
          <a:p>
            <a:pPr marL="171450" indent="-171450">
              <a:buFont typeface="Arial" panose="020B0604020202020204" pitchFamily="34" charset="0"/>
              <a:buChar char="•"/>
            </a:pPr>
            <a:r>
              <a:rPr lang="en-US"/>
              <a:t>Performing work that involves the manufacture of a hazardous product.</a:t>
            </a:r>
          </a:p>
          <a:p>
            <a:pPr marL="0" indent="0">
              <a:buFont typeface="Arial" panose="020B0604020202020204" pitchFamily="34" charset="0"/>
              <a:buNone/>
            </a:pPr>
            <a:r>
              <a:rPr lang="en-US"/>
              <a:t>You will be provided WHMIS training. </a:t>
            </a:r>
          </a:p>
        </p:txBody>
      </p:sp>
      <p:sp>
        <p:nvSpPr>
          <p:cNvPr id="12" name="TextBox 11">
            <a:extLst>
              <a:ext uri="{FF2B5EF4-FFF2-40B4-BE49-F238E27FC236}">
                <a16:creationId xmlns:a16="http://schemas.microsoft.com/office/drawing/2014/main" id="{5746BB03-0684-416F-9FE4-2FF2153E2186}"/>
              </a:ext>
            </a:extLst>
          </p:cNvPr>
          <p:cNvSpPr txBox="1"/>
          <p:nvPr/>
        </p:nvSpPr>
        <p:spPr>
          <a:xfrm>
            <a:off x="437165" y="587862"/>
            <a:ext cx="11317670" cy="523220"/>
          </a:xfrm>
          <a:prstGeom prst="rect">
            <a:avLst/>
          </a:prstGeom>
          <a:noFill/>
        </p:spPr>
        <p:txBody>
          <a:bodyPr wrap="square">
            <a:spAutoFit/>
          </a:bodyPr>
          <a:lstStyle/>
          <a:p>
            <a:pPr marL="0" indent="0">
              <a:buNone/>
            </a:pPr>
            <a:r>
              <a:rPr lang="en-US" sz="2800"/>
              <a:t>Workplace Hazardous Material Information System (WHMIS)</a:t>
            </a:r>
          </a:p>
        </p:txBody>
      </p:sp>
      <p:sp>
        <p:nvSpPr>
          <p:cNvPr id="9" name="Rectangle 8">
            <a:extLst>
              <a:ext uri="{FF2B5EF4-FFF2-40B4-BE49-F238E27FC236}">
                <a16:creationId xmlns:a16="http://schemas.microsoft.com/office/drawing/2014/main" id="{D15D8654-0822-4623-9D8A-1C9A2669F7D3}"/>
              </a:ext>
            </a:extLst>
          </p:cNvPr>
          <p:cNvSpPr/>
          <p:nvPr/>
        </p:nvSpPr>
        <p:spPr>
          <a:xfrm>
            <a:off x="5131024" y="4789120"/>
            <a:ext cx="3209251" cy="1640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Determine if this </a:t>
            </a:r>
            <a:r>
              <a:rPr lang="en-US"/>
              <a:t>slide</a:t>
            </a:r>
            <a:r>
              <a:rPr lang="en-US" sz="1800"/>
              <a:t> applicable for your employees</a:t>
            </a:r>
          </a:p>
        </p:txBody>
      </p:sp>
    </p:spTree>
    <p:extLst>
      <p:ext uri="{BB962C8B-B14F-4D97-AF65-F5344CB8AC3E}">
        <p14:creationId xmlns:p14="http://schemas.microsoft.com/office/powerpoint/2010/main" val="79551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0F9B-BE4A-4DD2-B3BB-86464E8ACBEB}"/>
              </a:ext>
            </a:extLst>
          </p:cNvPr>
          <p:cNvSpPr>
            <a:spLocks noGrp="1"/>
          </p:cNvSpPr>
          <p:nvPr>
            <p:ph type="title"/>
          </p:nvPr>
        </p:nvSpPr>
        <p:spPr>
          <a:xfrm>
            <a:off x="1065212" y="304800"/>
            <a:ext cx="10058402" cy="1035269"/>
          </a:xfrm>
        </p:spPr>
        <p:txBody>
          <a:bodyPr/>
          <a:lstStyle/>
          <a:p>
            <a:pPr algn="ctr"/>
            <a:r>
              <a:rPr lang="en-US">
                <a:solidFill>
                  <a:schemeClr val="tx2"/>
                </a:solidFill>
              </a:rPr>
              <a:t>Confined Space</a:t>
            </a:r>
          </a:p>
        </p:txBody>
      </p:sp>
      <p:sp>
        <p:nvSpPr>
          <p:cNvPr id="4" name="Content Placeholder 3">
            <a:extLst>
              <a:ext uri="{FF2B5EF4-FFF2-40B4-BE49-F238E27FC236}">
                <a16:creationId xmlns:a16="http://schemas.microsoft.com/office/drawing/2014/main" id="{B2219C6A-853D-4E9D-AAF1-CF3DB046A6AC}"/>
              </a:ext>
            </a:extLst>
          </p:cNvPr>
          <p:cNvSpPr>
            <a:spLocks noGrp="1"/>
          </p:cNvSpPr>
          <p:nvPr>
            <p:ph sz="half" idx="2"/>
          </p:nvPr>
        </p:nvSpPr>
        <p:spPr>
          <a:xfrm>
            <a:off x="6424448" y="2598135"/>
            <a:ext cx="4951414" cy="2304941"/>
          </a:xfrm>
        </p:spPr>
        <p:txBody>
          <a:bodyPr>
            <a:normAutofit/>
          </a:bodyPr>
          <a:lstStyle/>
          <a:p>
            <a:pPr marL="0" indent="0">
              <a:buNone/>
            </a:pPr>
            <a:r>
              <a:rPr lang="en-US" sz="2800"/>
              <a:t>Confined Space of Grey Goose’s code of practice outlines practices and procedures.</a:t>
            </a:r>
          </a:p>
        </p:txBody>
      </p:sp>
      <p:pic>
        <p:nvPicPr>
          <p:cNvPr id="5" name="Content Placeholder 5" descr="A picture containing person, large, riding, hat&#10;&#10;Description automatically generated">
            <a:extLst>
              <a:ext uri="{FF2B5EF4-FFF2-40B4-BE49-F238E27FC236}">
                <a16:creationId xmlns:a16="http://schemas.microsoft.com/office/drawing/2014/main" id="{880DA93C-F4C9-4725-B4E1-1C272E75A00B}"/>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61256" y="2133600"/>
            <a:ext cx="4762500" cy="3571875"/>
          </a:xfrm>
        </p:spPr>
      </p:pic>
      <p:sp>
        <p:nvSpPr>
          <p:cNvPr id="6" name="Rectangle 5">
            <a:extLst>
              <a:ext uri="{FF2B5EF4-FFF2-40B4-BE49-F238E27FC236}">
                <a16:creationId xmlns:a16="http://schemas.microsoft.com/office/drawing/2014/main" id="{98C91443-2E50-4AC6-9294-7D6FF4EA348A}"/>
              </a:ext>
            </a:extLst>
          </p:cNvPr>
          <p:cNvSpPr/>
          <p:nvPr/>
        </p:nvSpPr>
        <p:spPr>
          <a:xfrm>
            <a:off x="4588709" y="4660791"/>
            <a:ext cx="3209251" cy="1640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Determine if this </a:t>
            </a:r>
            <a:r>
              <a:rPr lang="en-US"/>
              <a:t>slide</a:t>
            </a:r>
            <a:r>
              <a:rPr lang="en-US" sz="1800"/>
              <a:t> applicable for your employees</a:t>
            </a:r>
          </a:p>
        </p:txBody>
      </p:sp>
    </p:spTree>
    <p:extLst>
      <p:ext uri="{BB962C8B-B14F-4D97-AF65-F5344CB8AC3E}">
        <p14:creationId xmlns:p14="http://schemas.microsoft.com/office/powerpoint/2010/main" val="250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979092-DBBB-445A-A7F0-D38CEF0687ED}"/>
              </a:ext>
            </a:extLst>
          </p:cNvPr>
          <p:cNvSpPr>
            <a:spLocks noGrp="1"/>
          </p:cNvSpPr>
          <p:nvPr>
            <p:ph type="title"/>
          </p:nvPr>
        </p:nvSpPr>
        <p:spPr>
          <a:xfrm>
            <a:off x="7008814" y="914400"/>
            <a:ext cx="5183186" cy="863686"/>
          </a:xfrm>
        </p:spPr>
        <p:txBody>
          <a:bodyPr/>
          <a:lstStyle/>
          <a:p>
            <a:pPr algn="ctr"/>
            <a:r>
              <a:rPr lang="en-US"/>
              <a:t>Ground Disturbance</a:t>
            </a:r>
          </a:p>
        </p:txBody>
      </p:sp>
      <p:pic>
        <p:nvPicPr>
          <p:cNvPr id="5" name="Content Placeholder 7" descr="trench digger.jpg">
            <a:extLst>
              <a:ext uri="{FF2B5EF4-FFF2-40B4-BE49-F238E27FC236}">
                <a16:creationId xmlns:a16="http://schemas.microsoft.com/office/drawing/2014/main" id="{17F602D8-A197-436A-AABC-485A2208CE7A}"/>
              </a:ext>
            </a:extLst>
          </p:cNvPr>
          <p:cNvPicPr>
            <a:picLocks noGrp="1" noChangeAspect="1"/>
          </p:cNvPicPr>
          <p:nvPr>
            <p:ph idx="1"/>
          </p:nvPr>
        </p:nvPicPr>
        <p:blipFill rotWithShape="1">
          <a:blip r:embed="rId3"/>
          <a:srcRect l="18386" r="1" b="1"/>
          <a:stretch/>
        </p:blipFill>
        <p:spPr>
          <a:xfrm>
            <a:off x="836613" y="914400"/>
            <a:ext cx="6172201" cy="5029200"/>
          </a:xfrm>
          <a:noFill/>
        </p:spPr>
      </p:pic>
      <p:sp>
        <p:nvSpPr>
          <p:cNvPr id="12" name="Text Placeholder 3">
            <a:extLst>
              <a:ext uri="{FF2B5EF4-FFF2-40B4-BE49-F238E27FC236}">
                <a16:creationId xmlns:a16="http://schemas.microsoft.com/office/drawing/2014/main" id="{6F9CFFDE-1C19-49D6-A68E-440FF9C6C146}"/>
              </a:ext>
            </a:extLst>
          </p:cNvPr>
          <p:cNvSpPr>
            <a:spLocks noGrp="1"/>
          </p:cNvSpPr>
          <p:nvPr>
            <p:ph type="body" sz="half" idx="2"/>
          </p:nvPr>
        </p:nvSpPr>
        <p:spPr>
          <a:xfrm>
            <a:off x="7220607" y="2017986"/>
            <a:ext cx="4971393" cy="4619297"/>
          </a:xfrm>
        </p:spPr>
        <p:txBody>
          <a:bodyPr>
            <a:normAutofit/>
          </a:bodyPr>
          <a:lstStyle/>
          <a:p>
            <a:r>
              <a:rPr lang="en-US"/>
              <a:t>Ground Disturbance Training</a:t>
            </a:r>
          </a:p>
          <a:p>
            <a:pPr marL="285750" indent="-285750">
              <a:buFont typeface="Arial" panose="020B0604020202020204" pitchFamily="34" charset="0"/>
              <a:buChar char="•"/>
            </a:pPr>
            <a:r>
              <a:rPr lang="en-US"/>
              <a:t>Identifying Ground Disturbance hazards</a:t>
            </a:r>
          </a:p>
          <a:p>
            <a:pPr marL="285750" indent="-285750">
              <a:buFont typeface="Arial" panose="020B0604020202020204" pitchFamily="34" charset="0"/>
              <a:buChar char="•"/>
            </a:pPr>
            <a:r>
              <a:rPr lang="en-US"/>
              <a:t>Prevention of unintentional contact with buried facilities</a:t>
            </a:r>
          </a:p>
          <a:p>
            <a:pPr marL="285750" indent="-285750">
              <a:buFont typeface="Arial" panose="020B0604020202020204" pitchFamily="34" charset="0"/>
              <a:buChar char="•"/>
            </a:pPr>
            <a:r>
              <a:rPr lang="en-US"/>
              <a:t>Importance of Alberta One-call</a:t>
            </a:r>
          </a:p>
          <a:p>
            <a:pPr marL="285750" indent="-285750">
              <a:buFont typeface="Arial" panose="020B0604020202020204" pitchFamily="34" charset="0"/>
              <a:buChar char="•"/>
            </a:pPr>
            <a:r>
              <a:rPr lang="en-US"/>
              <a:t>Marking schemes</a:t>
            </a:r>
          </a:p>
          <a:p>
            <a:pPr marL="285750" indent="-285750">
              <a:buFont typeface="Arial" panose="020B0604020202020204" pitchFamily="34" charset="0"/>
              <a:buChar char="•"/>
            </a:pPr>
            <a:r>
              <a:rPr lang="en-US"/>
              <a:t>Hydro-vac risks and benefits</a:t>
            </a:r>
          </a:p>
          <a:p>
            <a:pPr marL="285750" indent="-285750">
              <a:buFont typeface="Arial" panose="020B0604020202020204" pitchFamily="34" charset="0"/>
              <a:buChar char="•"/>
            </a:pPr>
            <a:r>
              <a:rPr lang="en-US"/>
              <a:t>Working near pipelines</a:t>
            </a:r>
          </a:p>
        </p:txBody>
      </p:sp>
      <p:sp>
        <p:nvSpPr>
          <p:cNvPr id="6" name="Rectangle 5">
            <a:extLst>
              <a:ext uri="{FF2B5EF4-FFF2-40B4-BE49-F238E27FC236}">
                <a16:creationId xmlns:a16="http://schemas.microsoft.com/office/drawing/2014/main" id="{AD9DEFD4-8672-435A-AB62-DE06B219AC09}"/>
              </a:ext>
            </a:extLst>
          </p:cNvPr>
          <p:cNvSpPr/>
          <p:nvPr/>
        </p:nvSpPr>
        <p:spPr>
          <a:xfrm>
            <a:off x="3799563" y="4773525"/>
            <a:ext cx="3209251" cy="1640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Determine if this </a:t>
            </a:r>
            <a:r>
              <a:rPr lang="en-US"/>
              <a:t>slide</a:t>
            </a:r>
            <a:r>
              <a:rPr lang="en-US" sz="1800"/>
              <a:t> applicable for your employees</a:t>
            </a:r>
          </a:p>
        </p:txBody>
      </p:sp>
    </p:spTree>
    <p:extLst>
      <p:ext uri="{BB962C8B-B14F-4D97-AF65-F5344CB8AC3E}">
        <p14:creationId xmlns:p14="http://schemas.microsoft.com/office/powerpoint/2010/main" val="20874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0" y="304800"/>
            <a:ext cx="10058402" cy="825731"/>
          </a:xfrm>
        </p:spPr>
        <p:txBody>
          <a:bodyPr anchor="ctr" anchorCtr="0"/>
          <a:lstStyle/>
          <a:p>
            <a:pPr algn="ctr"/>
            <a:r>
              <a:rPr lang="en-US"/>
              <a:t>Multiple-choice Test</a:t>
            </a:r>
          </a:p>
        </p:txBody>
      </p:sp>
      <p:graphicFrame>
        <p:nvGraphicFramePr>
          <p:cNvPr id="5" name="Table 5">
            <a:extLst>
              <a:ext uri="{FF2B5EF4-FFF2-40B4-BE49-F238E27FC236}">
                <a16:creationId xmlns:a16="http://schemas.microsoft.com/office/drawing/2014/main" id="{33185605-8615-4894-A353-278264BBFF73}"/>
              </a:ext>
            </a:extLst>
          </p:cNvPr>
          <p:cNvGraphicFramePr>
            <a:graphicFrameLocks noGrp="1"/>
          </p:cNvGraphicFramePr>
          <p:nvPr>
            <p:extLst>
              <p:ext uri="{D42A27DB-BD31-4B8C-83A1-F6EECF244321}">
                <p14:modId xmlns:p14="http://schemas.microsoft.com/office/powerpoint/2010/main" val="2954967234"/>
              </p:ext>
            </p:extLst>
          </p:nvPr>
        </p:nvGraphicFramePr>
        <p:xfrm>
          <a:off x="797338" y="1228813"/>
          <a:ext cx="10791103" cy="4400373"/>
        </p:xfrm>
        <a:graphic>
          <a:graphicData uri="http://schemas.openxmlformats.org/drawingml/2006/table">
            <a:tbl>
              <a:tblPr firstRow="1" bandRow="1">
                <a:tableStyleId>{7E9639D4-E3E2-4D34-9284-5A2195B3D0D7}</a:tableStyleId>
              </a:tblPr>
              <a:tblGrid>
                <a:gridCol w="10791103">
                  <a:extLst>
                    <a:ext uri="{9D8B030D-6E8A-4147-A177-3AD203B41FA5}">
                      <a16:colId xmlns:a16="http://schemas.microsoft.com/office/drawing/2014/main" val="2658639444"/>
                    </a:ext>
                  </a:extLst>
                </a:gridCol>
              </a:tblGrid>
              <a:tr h="1197369">
                <a:tc>
                  <a:txBody>
                    <a:bodyPr/>
                    <a:lstStyle/>
                    <a:p>
                      <a:pPr algn="ctr"/>
                      <a:r>
                        <a:rPr lang="en-US" sz="2800"/>
                        <a:t>Place a check mark on the mandatory training courses.</a:t>
                      </a:r>
                    </a:p>
                  </a:txBody>
                  <a:tcPr anchor="ctr"/>
                </a:tc>
                <a:extLst>
                  <a:ext uri="{0D108BD9-81ED-4DB2-BD59-A6C34878D82A}">
                    <a16:rowId xmlns:a16="http://schemas.microsoft.com/office/drawing/2014/main" val="2038403398"/>
                  </a:ext>
                </a:extLst>
              </a:tr>
              <a:tr h="656622">
                <a:tc>
                  <a:txBody>
                    <a:bodyPr/>
                    <a:lstStyle/>
                    <a:p>
                      <a:pPr marL="457200" indent="-457200">
                        <a:buFont typeface="Wingdings" panose="05000000000000000000" pitchFamily="2" charset="2"/>
                        <a:buChar char="q"/>
                      </a:pPr>
                      <a:r>
                        <a:rPr lang="en-US" sz="2800"/>
                        <a:t>Workplace Harassment Awareness and Violence Prevention</a:t>
                      </a:r>
                    </a:p>
                  </a:txBody>
                  <a:tcPr anchor="ctr"/>
                </a:tc>
                <a:extLst>
                  <a:ext uri="{0D108BD9-81ED-4DB2-BD59-A6C34878D82A}">
                    <a16:rowId xmlns:a16="http://schemas.microsoft.com/office/drawing/2014/main" val="413576426"/>
                  </a:ext>
                </a:extLst>
              </a:tr>
              <a:tr h="656622">
                <a:tc>
                  <a:txBody>
                    <a:bodyPr/>
                    <a:lstStyle/>
                    <a:p>
                      <a:pPr marL="457200" indent="-457200">
                        <a:buFont typeface="Wingdings" panose="05000000000000000000" pitchFamily="2" charset="2"/>
                        <a:buChar char="q"/>
                      </a:pPr>
                      <a:r>
                        <a:rPr lang="en-US" sz="2800"/>
                        <a:t>Health and Safety Orientation</a:t>
                      </a:r>
                    </a:p>
                  </a:txBody>
                  <a:tcPr anchor="ctr"/>
                </a:tc>
                <a:extLst>
                  <a:ext uri="{0D108BD9-81ED-4DB2-BD59-A6C34878D82A}">
                    <a16:rowId xmlns:a16="http://schemas.microsoft.com/office/drawing/2014/main" val="4262142717"/>
                  </a:ext>
                </a:extLst>
              </a:tr>
              <a:tr h="656622">
                <a:tc>
                  <a:txBody>
                    <a:bodyPr/>
                    <a:lstStyle/>
                    <a:p>
                      <a:pPr marL="457200" indent="-457200">
                        <a:buFont typeface="Wingdings" panose="05000000000000000000" pitchFamily="2" charset="2"/>
                        <a:buChar char="q"/>
                      </a:pPr>
                      <a:r>
                        <a:rPr lang="en-US" sz="2800"/>
                        <a:t>Working Alone, when your potential work has you working alone.</a:t>
                      </a:r>
                    </a:p>
                  </a:txBody>
                  <a:tcPr anchor="ctr"/>
                </a:tc>
                <a:extLst>
                  <a:ext uri="{0D108BD9-81ED-4DB2-BD59-A6C34878D82A}">
                    <a16:rowId xmlns:a16="http://schemas.microsoft.com/office/drawing/2014/main" val="401078912"/>
                  </a:ext>
                </a:extLst>
              </a:tr>
              <a:tr h="656622">
                <a:tc>
                  <a:txBody>
                    <a:bodyPr/>
                    <a:lstStyle/>
                    <a:p>
                      <a:pPr marL="457200" indent="-457200">
                        <a:buFont typeface="Wingdings" panose="05000000000000000000" pitchFamily="2" charset="2"/>
                        <a:buChar char="q"/>
                      </a:pPr>
                      <a:r>
                        <a:rPr lang="en-US" sz="2800"/>
                        <a:t>None of the above.</a:t>
                      </a:r>
                    </a:p>
                  </a:txBody>
                  <a:tcPr anchor="ctr"/>
                </a:tc>
                <a:extLst>
                  <a:ext uri="{0D108BD9-81ED-4DB2-BD59-A6C34878D82A}">
                    <a16:rowId xmlns:a16="http://schemas.microsoft.com/office/drawing/2014/main" val="2494096482"/>
                  </a:ext>
                </a:extLst>
              </a:tr>
            </a:tbl>
          </a:graphicData>
        </a:graphic>
      </p:graphicFrame>
      <p:sp>
        <p:nvSpPr>
          <p:cNvPr id="3" name="Rectangle 2">
            <a:extLst>
              <a:ext uri="{FF2B5EF4-FFF2-40B4-BE49-F238E27FC236}">
                <a16:creationId xmlns:a16="http://schemas.microsoft.com/office/drawing/2014/main" id="{F3682E72-6C47-4431-9B19-2B003C5D1C52}"/>
              </a:ext>
            </a:extLst>
          </p:cNvPr>
          <p:cNvSpPr/>
          <p:nvPr/>
        </p:nvSpPr>
        <p:spPr>
          <a:xfrm>
            <a:off x="6475956" y="4672208"/>
            <a:ext cx="5273458" cy="204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Recommend to replace with a question that’s specific to your municipality and is a health and safety requirement.</a:t>
            </a:r>
          </a:p>
        </p:txBody>
      </p:sp>
    </p:spTree>
    <p:extLst>
      <p:ext uri="{BB962C8B-B14F-4D97-AF65-F5344CB8AC3E}">
        <p14:creationId xmlns:p14="http://schemas.microsoft.com/office/powerpoint/2010/main" val="204722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522" y="304800"/>
            <a:ext cx="10058402" cy="1219200"/>
          </a:xfrm>
        </p:spPr>
        <p:txBody>
          <a:bodyPr anchor="ctr" anchorCtr="0"/>
          <a:lstStyle/>
          <a:p>
            <a:r>
              <a:rPr lang="en-US"/>
              <a:t>Multiple-choice Test</a:t>
            </a:r>
          </a:p>
        </p:txBody>
      </p:sp>
      <p:graphicFrame>
        <p:nvGraphicFramePr>
          <p:cNvPr id="5" name="Table 5">
            <a:extLst>
              <a:ext uri="{FF2B5EF4-FFF2-40B4-BE49-F238E27FC236}">
                <a16:creationId xmlns:a16="http://schemas.microsoft.com/office/drawing/2014/main" id="{33185605-8615-4894-A353-278264BBFF73}"/>
              </a:ext>
            </a:extLst>
          </p:cNvPr>
          <p:cNvGraphicFramePr>
            <a:graphicFrameLocks noGrp="1"/>
          </p:cNvGraphicFramePr>
          <p:nvPr>
            <p:extLst>
              <p:ext uri="{D42A27DB-BD31-4B8C-83A1-F6EECF244321}">
                <p14:modId xmlns:p14="http://schemas.microsoft.com/office/powerpoint/2010/main" val="4172033693"/>
              </p:ext>
            </p:extLst>
          </p:nvPr>
        </p:nvGraphicFramePr>
        <p:xfrm>
          <a:off x="1182414" y="1524000"/>
          <a:ext cx="10444319" cy="3931920"/>
        </p:xfrm>
        <a:graphic>
          <a:graphicData uri="http://schemas.openxmlformats.org/drawingml/2006/table">
            <a:tbl>
              <a:tblPr firstRow="1" bandRow="1">
                <a:tableStyleId>{7E9639D4-E3E2-4D34-9284-5A2195B3D0D7}</a:tableStyleId>
              </a:tblPr>
              <a:tblGrid>
                <a:gridCol w="10444319">
                  <a:extLst>
                    <a:ext uri="{9D8B030D-6E8A-4147-A177-3AD203B41FA5}">
                      <a16:colId xmlns:a16="http://schemas.microsoft.com/office/drawing/2014/main" val="2658639444"/>
                    </a:ext>
                  </a:extLst>
                </a:gridCol>
              </a:tblGrid>
              <a:tr h="1363287">
                <a:tc>
                  <a:txBody>
                    <a:bodyPr/>
                    <a:lstStyle/>
                    <a:p>
                      <a:r>
                        <a:rPr lang="en-US" sz="2800"/>
                        <a:t>Where will you find the contact list for your designated first aiders, emergency wardens and your health and safety representative?</a:t>
                      </a:r>
                    </a:p>
                  </a:txBody>
                  <a:tcPr anchor="ctr"/>
                </a:tc>
                <a:extLst>
                  <a:ext uri="{0D108BD9-81ED-4DB2-BD59-A6C34878D82A}">
                    <a16:rowId xmlns:a16="http://schemas.microsoft.com/office/drawing/2014/main" val="2038403398"/>
                  </a:ext>
                </a:extLst>
              </a:tr>
              <a:tr h="640080">
                <a:tc>
                  <a:txBody>
                    <a:bodyPr/>
                    <a:lstStyle/>
                    <a:p>
                      <a:pPr marL="457200" indent="-457200">
                        <a:buFont typeface="Wingdings" panose="05000000000000000000" pitchFamily="2" charset="2"/>
                        <a:buChar char="q"/>
                      </a:pPr>
                      <a:r>
                        <a:rPr lang="en-US" sz="2800"/>
                        <a:t>A – In the photocopier room.</a:t>
                      </a:r>
                    </a:p>
                  </a:txBody>
                  <a:tcPr anchor="ctr"/>
                </a:tc>
                <a:extLst>
                  <a:ext uri="{0D108BD9-81ED-4DB2-BD59-A6C34878D82A}">
                    <a16:rowId xmlns:a16="http://schemas.microsoft.com/office/drawing/2014/main" val="413576426"/>
                  </a:ext>
                </a:extLst>
              </a:tr>
              <a:tr h="640080">
                <a:tc>
                  <a:txBody>
                    <a:bodyPr/>
                    <a:lstStyle/>
                    <a:p>
                      <a:pPr marL="457200" indent="-457200">
                        <a:buFont typeface="Wingdings" panose="05000000000000000000" pitchFamily="2" charset="2"/>
                        <a:buChar char="q"/>
                      </a:pPr>
                      <a:r>
                        <a:rPr lang="en-US" sz="2800"/>
                        <a:t>B - On the intranet in ‘SDS file’.</a:t>
                      </a:r>
                    </a:p>
                  </a:txBody>
                  <a:tcPr anchor="ctr"/>
                </a:tc>
                <a:extLst>
                  <a:ext uri="{0D108BD9-81ED-4DB2-BD59-A6C34878D82A}">
                    <a16:rowId xmlns:a16="http://schemas.microsoft.com/office/drawing/2014/main" val="4262142717"/>
                  </a:ext>
                </a:extLst>
              </a:tr>
              <a:tr h="640080">
                <a:tc>
                  <a:txBody>
                    <a:bodyPr/>
                    <a:lstStyle/>
                    <a:p>
                      <a:pPr marL="457200" indent="-457200">
                        <a:buFont typeface="Wingdings" panose="05000000000000000000" pitchFamily="2" charset="2"/>
                        <a:buChar char="q"/>
                      </a:pPr>
                      <a:r>
                        <a:rPr lang="en-US" sz="2800"/>
                        <a:t>C – In the health and safety manual.</a:t>
                      </a:r>
                    </a:p>
                  </a:txBody>
                  <a:tcPr anchor="ctr"/>
                </a:tc>
                <a:extLst>
                  <a:ext uri="{0D108BD9-81ED-4DB2-BD59-A6C34878D82A}">
                    <a16:rowId xmlns:a16="http://schemas.microsoft.com/office/drawing/2014/main" val="401078912"/>
                  </a:ext>
                </a:extLst>
              </a:tr>
              <a:tr h="640080">
                <a:tc>
                  <a:txBody>
                    <a:bodyPr/>
                    <a:lstStyle/>
                    <a:p>
                      <a:pPr marL="457200" indent="-457200">
                        <a:buFont typeface="Wingdings" panose="05000000000000000000" pitchFamily="2" charset="2"/>
                        <a:buChar char="q"/>
                      </a:pPr>
                      <a:r>
                        <a:rPr lang="en-US" sz="2800"/>
                        <a:t>D – On the bulletin board in the kitchen.</a:t>
                      </a:r>
                    </a:p>
                  </a:txBody>
                  <a:tcPr anchor="ctr"/>
                </a:tc>
                <a:extLst>
                  <a:ext uri="{0D108BD9-81ED-4DB2-BD59-A6C34878D82A}">
                    <a16:rowId xmlns:a16="http://schemas.microsoft.com/office/drawing/2014/main" val="2494096482"/>
                  </a:ext>
                </a:extLst>
              </a:tr>
            </a:tbl>
          </a:graphicData>
        </a:graphic>
      </p:graphicFrame>
      <p:sp>
        <p:nvSpPr>
          <p:cNvPr id="6" name="Rectangle 5">
            <a:extLst>
              <a:ext uri="{FF2B5EF4-FFF2-40B4-BE49-F238E27FC236}">
                <a16:creationId xmlns:a16="http://schemas.microsoft.com/office/drawing/2014/main" id="{3C0F8884-9199-4ADD-BF6F-DF79A4A8DA84}"/>
              </a:ext>
            </a:extLst>
          </p:cNvPr>
          <p:cNvSpPr/>
          <p:nvPr/>
        </p:nvSpPr>
        <p:spPr>
          <a:xfrm>
            <a:off x="7791188" y="5334000"/>
            <a:ext cx="4400811"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Recommend to replace with a question that’s specific to your municipality and is a health and safety requirement.</a:t>
            </a:r>
          </a:p>
        </p:txBody>
      </p:sp>
    </p:spTree>
    <p:extLst>
      <p:ext uri="{BB962C8B-B14F-4D97-AF65-F5344CB8AC3E}">
        <p14:creationId xmlns:p14="http://schemas.microsoft.com/office/powerpoint/2010/main" val="166693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2898" y="5066639"/>
            <a:ext cx="3919817" cy="1278326"/>
          </a:xfrm>
        </p:spPr>
        <p:txBody>
          <a:bodyPr>
            <a:noAutofit/>
          </a:bodyPr>
          <a:lstStyle/>
          <a:p>
            <a:pPr marL="457200" indent="-457200">
              <a:buFont typeface="Wingdings" panose="05000000000000000000" pitchFamily="2" charset="2"/>
              <a:buChar char="ü"/>
            </a:pPr>
            <a:r>
              <a:rPr lang="en-US" sz="2800"/>
              <a:t>Print your certificate.</a:t>
            </a:r>
            <a:br>
              <a:rPr lang="en-US" sz="2800"/>
            </a:br>
            <a:endParaRPr lang="en-US" sz="2800"/>
          </a:p>
        </p:txBody>
      </p:sp>
      <p:sp>
        <p:nvSpPr>
          <p:cNvPr id="3" name="Picture Placeholder 2">
            <a:extLst>
              <a:ext uri="{FF2B5EF4-FFF2-40B4-BE49-F238E27FC236}">
                <a16:creationId xmlns:a16="http://schemas.microsoft.com/office/drawing/2014/main" id="{53FFF6C2-13C1-4082-8145-4FFE52F5AA2A}"/>
              </a:ext>
            </a:extLst>
          </p:cNvPr>
          <p:cNvSpPr>
            <a:spLocks noGrp="1"/>
          </p:cNvSpPr>
          <p:nvPr>
            <p:ph type="pic" sz="quarter" idx="17"/>
          </p:nvPr>
        </p:nvSpPr>
        <p:spPr/>
      </p:sp>
      <p:pic>
        <p:nvPicPr>
          <p:cNvPr id="17" name="Picture Placeholder 16">
            <a:extLst>
              <a:ext uri="{FF2B5EF4-FFF2-40B4-BE49-F238E27FC236}">
                <a16:creationId xmlns:a16="http://schemas.microsoft.com/office/drawing/2014/main" id="{0C4979C6-FCB3-4DF0-A73F-E5DA7AA9C8B4}"/>
              </a:ext>
            </a:extLst>
          </p:cNvPr>
          <p:cNvPicPr>
            <a:picLocks noGrp="1" noChangeAspect="1"/>
          </p:cNvPicPr>
          <p:nvPr>
            <p:ph type="pic" sz="quarter" idx="18"/>
          </p:nvPr>
        </p:nvPicPr>
        <p:blipFill rotWithShape="1">
          <a:blip r:embed="rId3"/>
          <a:srcRect l="2470" r="2470"/>
          <a:stretch/>
        </p:blipFill>
        <p:spPr/>
      </p:pic>
      <p:sp>
        <p:nvSpPr>
          <p:cNvPr id="19" name="Title 5">
            <a:extLst>
              <a:ext uri="{FF2B5EF4-FFF2-40B4-BE49-F238E27FC236}">
                <a16:creationId xmlns:a16="http://schemas.microsoft.com/office/drawing/2014/main" id="{8588EB41-399D-4B62-9124-EBC8023768AE}"/>
              </a:ext>
            </a:extLst>
          </p:cNvPr>
          <p:cNvSpPr txBox="1">
            <a:spLocks/>
          </p:cNvSpPr>
          <p:nvPr/>
        </p:nvSpPr>
        <p:spPr>
          <a:xfrm>
            <a:off x="6859287" y="4884178"/>
            <a:ext cx="5332713" cy="1973822"/>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marL="457200" indent="-457200">
              <a:buFont typeface="Wingdings" panose="05000000000000000000" pitchFamily="2" charset="2"/>
              <a:buChar char="ü"/>
            </a:pPr>
            <a:r>
              <a:rPr lang="en-US" sz="2800"/>
              <a:t>Check-in with your Supervisor and Team Lead for site-specific orientation and further training requirements.</a:t>
            </a:r>
          </a:p>
        </p:txBody>
      </p:sp>
      <p:sp>
        <p:nvSpPr>
          <p:cNvPr id="8" name="Arrow: Right 7">
            <a:extLst>
              <a:ext uri="{FF2B5EF4-FFF2-40B4-BE49-F238E27FC236}">
                <a16:creationId xmlns:a16="http://schemas.microsoft.com/office/drawing/2014/main" id="{778230F8-08A4-41AB-BB29-83456669F48B}"/>
              </a:ext>
            </a:extLst>
          </p:cNvPr>
          <p:cNvSpPr/>
          <p:nvPr/>
        </p:nvSpPr>
        <p:spPr>
          <a:xfrm rot="20359640">
            <a:off x="4872862" y="4775403"/>
            <a:ext cx="2245771" cy="2024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Replace with your municipality’s position names.</a:t>
            </a:r>
          </a:p>
        </p:txBody>
      </p:sp>
      <p:pic>
        <p:nvPicPr>
          <p:cNvPr id="4" name="Picture 3">
            <a:extLst>
              <a:ext uri="{FF2B5EF4-FFF2-40B4-BE49-F238E27FC236}">
                <a16:creationId xmlns:a16="http://schemas.microsoft.com/office/drawing/2014/main" id="{A349B15C-8F2F-4B28-A984-DB7A7B7BFC2B}"/>
              </a:ext>
            </a:extLst>
          </p:cNvPr>
          <p:cNvPicPr>
            <a:picLocks noChangeAspect="1"/>
          </p:cNvPicPr>
          <p:nvPr/>
        </p:nvPicPr>
        <p:blipFill>
          <a:blip r:embed="rId4"/>
          <a:stretch>
            <a:fillRect/>
          </a:stretch>
        </p:blipFill>
        <p:spPr>
          <a:xfrm>
            <a:off x="1280748" y="1900210"/>
            <a:ext cx="3919816" cy="2571735"/>
          </a:xfrm>
          <a:prstGeom prst="rect">
            <a:avLst/>
          </a:prstGeom>
        </p:spPr>
      </p:pic>
      <p:sp>
        <p:nvSpPr>
          <p:cNvPr id="7" name="Arrow: Right 6">
            <a:extLst>
              <a:ext uri="{FF2B5EF4-FFF2-40B4-BE49-F238E27FC236}">
                <a16:creationId xmlns:a16="http://schemas.microsoft.com/office/drawing/2014/main" id="{66F39D21-9D16-4A78-AD75-9A3B735939FF}"/>
              </a:ext>
            </a:extLst>
          </p:cNvPr>
          <p:cNvSpPr/>
          <p:nvPr/>
        </p:nvSpPr>
        <p:spPr>
          <a:xfrm rot="19268765">
            <a:off x="211190" y="3326180"/>
            <a:ext cx="1782580" cy="2024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Replace with actual H&amp;S Orientation certificate</a:t>
            </a:r>
          </a:p>
        </p:txBody>
      </p:sp>
    </p:spTree>
    <p:extLst>
      <p:ext uri="{BB962C8B-B14F-4D97-AF65-F5344CB8AC3E}">
        <p14:creationId xmlns:p14="http://schemas.microsoft.com/office/powerpoint/2010/main" val="123445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A2472-9F5F-4D87-9C3B-C248670A1889}"/>
              </a:ext>
            </a:extLst>
          </p:cNvPr>
          <p:cNvPicPr>
            <a:picLocks noChangeAspect="1"/>
          </p:cNvPicPr>
          <p:nvPr/>
        </p:nvPicPr>
        <p:blipFill>
          <a:blip r:embed="rId2"/>
          <a:stretch>
            <a:fillRect/>
          </a:stretch>
        </p:blipFill>
        <p:spPr>
          <a:xfrm>
            <a:off x="1846191" y="708587"/>
            <a:ext cx="9005037" cy="5655652"/>
          </a:xfrm>
          <a:prstGeom prst="rect">
            <a:avLst/>
          </a:prstGeom>
        </p:spPr>
      </p:pic>
      <p:sp>
        <p:nvSpPr>
          <p:cNvPr id="12" name="TextBox 11">
            <a:extLst>
              <a:ext uri="{FF2B5EF4-FFF2-40B4-BE49-F238E27FC236}">
                <a16:creationId xmlns:a16="http://schemas.microsoft.com/office/drawing/2014/main" id="{D748C001-9431-4154-A6B8-5240AE947C0F}"/>
              </a:ext>
            </a:extLst>
          </p:cNvPr>
          <p:cNvSpPr txBox="1"/>
          <p:nvPr/>
        </p:nvSpPr>
        <p:spPr>
          <a:xfrm>
            <a:off x="1448547" y="5503082"/>
            <a:ext cx="8897262" cy="646331"/>
          </a:xfrm>
          <a:prstGeom prst="rect">
            <a:avLst/>
          </a:prstGeom>
          <a:noFill/>
        </p:spPr>
        <p:txBody>
          <a:bodyPr wrap="square">
            <a:spAutoFit/>
          </a:bodyPr>
          <a:lstStyle/>
          <a:p>
            <a:pPr algn="ctr"/>
            <a:r>
              <a:rPr lang="en-CA" sz="3600" b="1">
                <a:latin typeface="Calibri" panose="020F0502020204030204" pitchFamily="34" charset="0"/>
                <a:ea typeface="Times New Roman" panose="02020603050405020304" pitchFamily="18" charset="0"/>
              </a:rPr>
              <a:t>The End</a:t>
            </a:r>
            <a:endParaRPr lang="en-US" sz="3600"/>
          </a:p>
        </p:txBody>
      </p:sp>
    </p:spTree>
    <p:extLst>
      <p:ext uri="{BB962C8B-B14F-4D97-AF65-F5344CB8AC3E}">
        <p14:creationId xmlns:p14="http://schemas.microsoft.com/office/powerpoint/2010/main" val="135133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452647" y="472964"/>
            <a:ext cx="6858002" cy="1828800"/>
          </a:xfrm>
        </p:spPr>
        <p:txBody>
          <a:bodyPr anchor="b">
            <a:normAutofit/>
          </a:bodyPr>
          <a:lstStyle/>
          <a:p>
            <a:pPr algn="ctr"/>
            <a:r>
              <a:rPr lang="en-US"/>
              <a:t>Health and Safety Online Orientation </a:t>
            </a:r>
            <a:endParaRPr/>
          </a:p>
        </p:txBody>
      </p:sp>
      <p:sp>
        <p:nvSpPr>
          <p:cNvPr id="14" name="Content Placeholder 13"/>
          <p:cNvSpPr>
            <a:spLocks noGrp="1"/>
          </p:cNvSpPr>
          <p:nvPr>
            <p:ph type="body" idx="1"/>
          </p:nvPr>
        </p:nvSpPr>
        <p:spPr>
          <a:xfrm>
            <a:off x="2842953" y="2924502"/>
            <a:ext cx="9124599" cy="3074515"/>
          </a:xfrm>
        </p:spPr>
        <p:txBody>
          <a:bodyPr>
            <a:normAutofit fontScale="92500"/>
          </a:bodyPr>
          <a:lstStyle/>
          <a:p>
            <a:pPr marL="342900" indent="-342900">
              <a:lnSpc>
                <a:spcPct val="150000"/>
              </a:lnSpc>
              <a:spcAft>
                <a:spcPts val="600"/>
              </a:spcAft>
              <a:buFont typeface="Arial" panose="020B0604020202020204" pitchFamily="34" charset="0"/>
              <a:buChar char="•"/>
            </a:pPr>
            <a:r>
              <a:rPr lang="en-US" sz="3200"/>
              <a:t>Why is your health and safety important?</a:t>
            </a:r>
          </a:p>
          <a:p>
            <a:pPr marL="342900" indent="-342900">
              <a:lnSpc>
                <a:spcPct val="150000"/>
              </a:lnSpc>
              <a:spcAft>
                <a:spcPts val="600"/>
              </a:spcAft>
              <a:buFont typeface="Arial" panose="020B0604020202020204" pitchFamily="34" charset="0"/>
              <a:buChar char="•"/>
            </a:pPr>
            <a:r>
              <a:rPr lang="en-US" sz="3200"/>
              <a:t>What is the data showing us?</a:t>
            </a:r>
          </a:p>
          <a:p>
            <a:pPr marL="342900" indent="-342900">
              <a:lnSpc>
                <a:spcPct val="150000"/>
              </a:lnSpc>
              <a:spcAft>
                <a:spcPts val="600"/>
              </a:spcAft>
              <a:buFont typeface="Arial" panose="020B0604020202020204" pitchFamily="34" charset="0"/>
              <a:buChar char="•"/>
            </a:pPr>
            <a:r>
              <a:rPr lang="en-US" sz="3200"/>
              <a:t>Your role in health and safety.</a:t>
            </a:r>
          </a:p>
          <a:p>
            <a:pPr marL="342900" indent="-342900">
              <a:lnSpc>
                <a:spcPct val="150000"/>
              </a:lnSpc>
              <a:spcAft>
                <a:spcPts val="600"/>
              </a:spcAft>
              <a:buFont typeface="Arial" panose="020B0604020202020204" pitchFamily="34" charset="0"/>
              <a:buChar char="•"/>
            </a:pPr>
            <a:r>
              <a:rPr lang="en-US" sz="3200"/>
              <a:t>What you need to know. </a:t>
            </a:r>
          </a:p>
        </p:txBody>
      </p:sp>
    </p:spTree>
    <p:extLst>
      <p:ext uri="{BB962C8B-B14F-4D97-AF65-F5344CB8AC3E}">
        <p14:creationId xmlns:p14="http://schemas.microsoft.com/office/powerpoint/2010/main" val="16990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0E8F1-5421-4E39-B6C6-FAF64DCC0406}"/>
              </a:ext>
            </a:extLst>
          </p:cNvPr>
          <p:cNvSpPr>
            <a:spLocks noGrp="1"/>
          </p:cNvSpPr>
          <p:nvPr>
            <p:ph type="title"/>
          </p:nvPr>
        </p:nvSpPr>
        <p:spPr>
          <a:xfrm>
            <a:off x="2014149" y="136524"/>
            <a:ext cx="8364602" cy="1203311"/>
          </a:xfrm>
        </p:spPr>
        <p:txBody>
          <a:bodyPr>
            <a:normAutofit/>
          </a:bodyPr>
          <a:lstStyle/>
          <a:p>
            <a:r>
              <a:rPr lang="en-CA" sz="3000"/>
              <a:t>Municipal Workers are 400% More Likely to be Injured in the First Four Months</a:t>
            </a:r>
          </a:p>
        </p:txBody>
      </p:sp>
      <p:pic>
        <p:nvPicPr>
          <p:cNvPr id="14" name="Picture 13">
            <a:extLst>
              <a:ext uri="{FF2B5EF4-FFF2-40B4-BE49-F238E27FC236}">
                <a16:creationId xmlns:a16="http://schemas.microsoft.com/office/drawing/2014/main" id="{F7D42345-E696-4301-9E23-2E916E96EB68}"/>
              </a:ext>
            </a:extLst>
          </p:cNvPr>
          <p:cNvPicPr>
            <a:picLocks noChangeAspect="1"/>
          </p:cNvPicPr>
          <p:nvPr/>
        </p:nvPicPr>
        <p:blipFill>
          <a:blip r:embed="rId3"/>
          <a:stretch>
            <a:fillRect/>
          </a:stretch>
        </p:blipFill>
        <p:spPr>
          <a:xfrm>
            <a:off x="2152650" y="1714328"/>
            <a:ext cx="7158038" cy="4267530"/>
          </a:xfrm>
          <a:prstGeom prst="rect">
            <a:avLst/>
          </a:prstGeom>
        </p:spPr>
      </p:pic>
      <p:sp>
        <p:nvSpPr>
          <p:cNvPr id="20" name="Content Placeholder 19">
            <a:extLst>
              <a:ext uri="{FF2B5EF4-FFF2-40B4-BE49-F238E27FC236}">
                <a16:creationId xmlns:a16="http://schemas.microsoft.com/office/drawing/2014/main" id="{7E1C1C57-92C3-48C3-B3FD-26DF190EEAD6}"/>
              </a:ext>
            </a:extLst>
          </p:cNvPr>
          <p:cNvSpPr>
            <a:spLocks noGrp="1"/>
          </p:cNvSpPr>
          <p:nvPr>
            <p:ph sz="half" idx="2"/>
          </p:nvPr>
        </p:nvSpPr>
        <p:spPr>
          <a:xfrm>
            <a:off x="4303126" y="1506555"/>
            <a:ext cx="7425604" cy="3405127"/>
          </a:xfrm>
          <a:solidFill>
            <a:schemeClr val="bg1"/>
          </a:solidFill>
        </p:spPr>
        <p:txBody>
          <a:bodyPr>
            <a:normAutofit fontScale="92500"/>
          </a:bodyPr>
          <a:lstStyle/>
          <a:p>
            <a:r>
              <a:rPr lang="en-CA"/>
              <a:t>49% are “Young Workers” (24 years old or less)</a:t>
            </a:r>
          </a:p>
          <a:p>
            <a:r>
              <a:rPr lang="en-CA"/>
              <a:t>17% are 18-19 years old</a:t>
            </a:r>
          </a:p>
          <a:p>
            <a:r>
              <a:rPr lang="en-CA"/>
              <a:t>As many claims happen in the first four months as happen in the next 12.</a:t>
            </a:r>
          </a:p>
          <a:p>
            <a:r>
              <a:rPr lang="en-CA"/>
              <a:t>As many claims happen in the first year as happen in the next 3 years.</a:t>
            </a:r>
          </a:p>
          <a:p>
            <a:r>
              <a:rPr lang="en-CA"/>
              <a:t>13% are seasonal workers</a:t>
            </a:r>
          </a:p>
        </p:txBody>
      </p:sp>
      <p:sp>
        <p:nvSpPr>
          <p:cNvPr id="4" name="TextBox 3">
            <a:extLst>
              <a:ext uri="{FF2B5EF4-FFF2-40B4-BE49-F238E27FC236}">
                <a16:creationId xmlns:a16="http://schemas.microsoft.com/office/drawing/2014/main" id="{80CBF53D-54FE-4ECE-89F9-2E444B9F074E}"/>
              </a:ext>
            </a:extLst>
          </p:cNvPr>
          <p:cNvSpPr txBox="1"/>
          <p:nvPr/>
        </p:nvSpPr>
        <p:spPr>
          <a:xfrm>
            <a:off x="10781814" y="287383"/>
            <a:ext cx="1140823" cy="523220"/>
          </a:xfrm>
          <a:prstGeom prst="rect">
            <a:avLst/>
          </a:prstGeom>
          <a:noFill/>
        </p:spPr>
        <p:txBody>
          <a:bodyPr wrap="square" rtlCol="0">
            <a:spAutoFit/>
          </a:bodyPr>
          <a:lstStyle/>
          <a:p>
            <a:r>
              <a:rPr lang="en-US" sz="2800" b="1"/>
              <a:t>Data</a:t>
            </a:r>
          </a:p>
        </p:txBody>
      </p:sp>
      <p:sp>
        <p:nvSpPr>
          <p:cNvPr id="6" name="Arrow: Right 5">
            <a:extLst>
              <a:ext uri="{FF2B5EF4-FFF2-40B4-BE49-F238E27FC236}">
                <a16:creationId xmlns:a16="http://schemas.microsoft.com/office/drawing/2014/main" id="{69522C79-D50F-46C3-8501-EA314112F467}"/>
              </a:ext>
            </a:extLst>
          </p:cNvPr>
          <p:cNvSpPr/>
          <p:nvPr/>
        </p:nvSpPr>
        <p:spPr>
          <a:xfrm rot="19433905">
            <a:off x="46815" y="4568946"/>
            <a:ext cx="2467882" cy="186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rPr>
              <a:t>Replace with your municipality’s data</a:t>
            </a:r>
          </a:p>
        </p:txBody>
      </p:sp>
      <p:sp>
        <p:nvSpPr>
          <p:cNvPr id="7" name="Rectangle 6">
            <a:extLst>
              <a:ext uri="{FF2B5EF4-FFF2-40B4-BE49-F238E27FC236}">
                <a16:creationId xmlns:a16="http://schemas.microsoft.com/office/drawing/2014/main" id="{AC8D9D74-6528-4A48-9C52-6D1B37C54CD7}"/>
              </a:ext>
            </a:extLst>
          </p:cNvPr>
          <p:cNvSpPr/>
          <p:nvPr/>
        </p:nvSpPr>
        <p:spPr>
          <a:xfrm>
            <a:off x="380975" y="3268944"/>
            <a:ext cx="1391479"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Number of injuries</a:t>
            </a:r>
          </a:p>
        </p:txBody>
      </p:sp>
      <p:sp>
        <p:nvSpPr>
          <p:cNvPr id="8" name="Rectangle 7">
            <a:extLst>
              <a:ext uri="{FF2B5EF4-FFF2-40B4-BE49-F238E27FC236}">
                <a16:creationId xmlns:a16="http://schemas.microsoft.com/office/drawing/2014/main" id="{CF69A426-C81F-4356-8899-19257D1E8F66}"/>
              </a:ext>
            </a:extLst>
          </p:cNvPr>
          <p:cNvSpPr/>
          <p:nvPr/>
        </p:nvSpPr>
        <p:spPr>
          <a:xfrm>
            <a:off x="3776870" y="6124505"/>
            <a:ext cx="4293704" cy="4636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Number of months on the job</a:t>
            </a:r>
          </a:p>
        </p:txBody>
      </p:sp>
    </p:spTree>
    <p:extLst>
      <p:ext uri="{BB962C8B-B14F-4D97-AF65-F5344CB8AC3E}">
        <p14:creationId xmlns:p14="http://schemas.microsoft.com/office/powerpoint/2010/main" val="39138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725366" y="68629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a:t>
            </a:r>
          </a:p>
          <a:p>
            <a:pPr marL="0" indent="0">
              <a:buNone/>
            </a:pPr>
            <a:r>
              <a:rPr lang="en-US" sz="2800"/>
              <a:t>Health and Safety Policy</a:t>
            </a:r>
          </a:p>
        </p:txBody>
      </p:sp>
      <p:sp>
        <p:nvSpPr>
          <p:cNvPr id="7" name="Title 1">
            <a:extLst>
              <a:ext uri="{FF2B5EF4-FFF2-40B4-BE49-F238E27FC236}">
                <a16:creationId xmlns:a16="http://schemas.microsoft.com/office/drawing/2014/main" id="{FC7C6C81-D3EE-4556-B4D6-9201DE5CBF5D}"/>
              </a:ext>
            </a:extLst>
          </p:cNvPr>
          <p:cNvSpPr>
            <a:spLocks noGrp="1"/>
          </p:cNvSpPr>
          <p:nvPr>
            <p:ph type="title"/>
          </p:nvPr>
        </p:nvSpPr>
        <p:spPr>
          <a:xfrm>
            <a:off x="2519826" y="3913582"/>
            <a:ext cx="8084045" cy="2501802"/>
          </a:xfrm>
        </p:spPr>
        <p:txBody>
          <a:bodyPr>
            <a:normAutofit fontScale="90000"/>
          </a:bodyPr>
          <a:lstStyle/>
          <a:p>
            <a:pPr marL="571500" indent="-571500">
              <a:buFont typeface="Arial" panose="020B0604020202020204" pitchFamily="34" charset="0"/>
              <a:buChar char="•"/>
            </a:pPr>
            <a:br>
              <a:rPr lang="en-US"/>
            </a:br>
            <a:br>
              <a:rPr lang="en-US"/>
            </a:br>
            <a:br>
              <a:rPr lang="en-US"/>
            </a:br>
            <a:br>
              <a:rPr lang="en-US"/>
            </a:br>
            <a:br>
              <a:rPr lang="en-US"/>
            </a:br>
            <a:r>
              <a:rPr lang="en-US"/>
              <a:t> </a:t>
            </a:r>
          </a:p>
        </p:txBody>
      </p:sp>
      <p:pic>
        <p:nvPicPr>
          <p:cNvPr id="13" name="Picture 12">
            <a:extLst>
              <a:ext uri="{FF2B5EF4-FFF2-40B4-BE49-F238E27FC236}">
                <a16:creationId xmlns:a16="http://schemas.microsoft.com/office/drawing/2014/main" id="{ED216DDB-A4C1-45A3-B78C-F6FA68E80774}"/>
              </a:ext>
            </a:extLst>
          </p:cNvPr>
          <p:cNvPicPr>
            <a:picLocks noChangeAspect="1"/>
          </p:cNvPicPr>
          <p:nvPr/>
        </p:nvPicPr>
        <p:blipFill>
          <a:blip r:embed="rId4"/>
          <a:stretch>
            <a:fillRect/>
          </a:stretch>
        </p:blipFill>
        <p:spPr>
          <a:xfrm>
            <a:off x="1806481" y="2359572"/>
            <a:ext cx="5534176" cy="4393969"/>
          </a:xfrm>
          <a:prstGeom prst="rect">
            <a:avLst/>
          </a:prstGeom>
        </p:spPr>
      </p:pic>
      <p:sp>
        <p:nvSpPr>
          <p:cNvPr id="6" name="Arrow: Right 5">
            <a:extLst>
              <a:ext uri="{FF2B5EF4-FFF2-40B4-BE49-F238E27FC236}">
                <a16:creationId xmlns:a16="http://schemas.microsoft.com/office/drawing/2014/main" id="{80BB9258-BE12-407F-ACE7-DF7B8AC6FD58}"/>
              </a:ext>
            </a:extLst>
          </p:cNvPr>
          <p:cNvSpPr/>
          <p:nvPr/>
        </p:nvSpPr>
        <p:spPr>
          <a:xfrm rot="18912351">
            <a:off x="7734521" y="227387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sp>
        <p:nvSpPr>
          <p:cNvPr id="8" name="Arrow: Down 7">
            <a:extLst>
              <a:ext uri="{FF2B5EF4-FFF2-40B4-BE49-F238E27FC236}">
                <a16:creationId xmlns:a16="http://schemas.microsoft.com/office/drawing/2014/main" id="{B838236C-0FF8-4CA3-9598-7F40FA15ACAF}"/>
              </a:ext>
            </a:extLst>
          </p:cNvPr>
          <p:cNvSpPr/>
          <p:nvPr/>
        </p:nvSpPr>
        <p:spPr>
          <a:xfrm rot="5400000">
            <a:off x="7714991" y="3639770"/>
            <a:ext cx="2635708" cy="371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with your municipality’s signed H&amp;S Policy</a:t>
            </a:r>
          </a:p>
        </p:txBody>
      </p:sp>
    </p:spTree>
    <p:extLst>
      <p:ext uri="{BB962C8B-B14F-4D97-AF65-F5344CB8AC3E}">
        <p14:creationId xmlns:p14="http://schemas.microsoft.com/office/powerpoint/2010/main" val="332066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33DE63-8842-4EB2-8ECA-EAD2CD5975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288257" y="2418693"/>
            <a:ext cx="2776715" cy="202061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075CA6FF-5D51-4E31-A55B-D1655D84E559}"/>
              </a:ext>
            </a:extLst>
          </p:cNvPr>
          <p:cNvSpPr txBox="1">
            <a:spLocks noGrp="1"/>
          </p:cNvSpPr>
          <p:nvPr>
            <p:ph type="body" sz="half" idx="2"/>
          </p:nvPr>
        </p:nvSpPr>
        <p:spPr>
          <a:xfrm>
            <a:off x="7015655" y="1077724"/>
            <a:ext cx="4601287" cy="1160979"/>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800"/>
              <a:t>Health and Safety Policy and Procedures</a:t>
            </a:r>
          </a:p>
        </p:txBody>
      </p:sp>
      <p:sp>
        <p:nvSpPr>
          <p:cNvPr id="5" name="Arrow: Right 4">
            <a:extLst>
              <a:ext uri="{FF2B5EF4-FFF2-40B4-BE49-F238E27FC236}">
                <a16:creationId xmlns:a16="http://schemas.microsoft.com/office/drawing/2014/main" id="{BA1B7438-277D-40C6-B4DC-6EAA5A986BB3}"/>
              </a:ext>
            </a:extLst>
          </p:cNvPr>
          <p:cNvSpPr/>
          <p:nvPr/>
        </p:nvSpPr>
        <p:spPr>
          <a:xfrm rot="19433905">
            <a:off x="6820093" y="4540733"/>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pic>
        <p:nvPicPr>
          <p:cNvPr id="12" name="Picture 12" descr="Table&#10;&#10;Description automatically generated">
            <a:extLst>
              <a:ext uri="{FF2B5EF4-FFF2-40B4-BE49-F238E27FC236}">
                <a16:creationId xmlns:a16="http://schemas.microsoft.com/office/drawing/2014/main" id="{285DA239-A838-406D-8AB0-061E5452E8EB}"/>
              </a:ext>
            </a:extLst>
          </p:cNvPr>
          <p:cNvPicPr>
            <a:picLocks noChangeAspect="1"/>
          </p:cNvPicPr>
          <p:nvPr/>
        </p:nvPicPr>
        <p:blipFill rotWithShape="1">
          <a:blip r:embed="rId4"/>
          <a:srcRect l="6015" t="-250" r="16541"/>
          <a:stretch/>
        </p:blipFill>
        <p:spPr>
          <a:xfrm>
            <a:off x="1299562" y="1080902"/>
            <a:ext cx="5493055" cy="3154745"/>
          </a:xfrm>
          <a:prstGeom prst="rect">
            <a:avLst/>
          </a:prstGeom>
        </p:spPr>
      </p:pic>
      <p:sp>
        <p:nvSpPr>
          <p:cNvPr id="7" name="Arrow: Down 6">
            <a:extLst>
              <a:ext uri="{FF2B5EF4-FFF2-40B4-BE49-F238E27FC236}">
                <a16:creationId xmlns:a16="http://schemas.microsoft.com/office/drawing/2014/main" id="{A8C88428-4AA9-4048-8186-08DEE8A32C8F}"/>
              </a:ext>
            </a:extLst>
          </p:cNvPr>
          <p:cNvSpPr/>
          <p:nvPr/>
        </p:nvSpPr>
        <p:spPr>
          <a:xfrm rot="7602503">
            <a:off x="2638357" y="3293965"/>
            <a:ext cx="2635708" cy="371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with your specific terms and list of policies and procedures.</a:t>
            </a:r>
          </a:p>
        </p:txBody>
      </p:sp>
    </p:spTree>
    <p:extLst>
      <p:ext uri="{BB962C8B-B14F-4D97-AF65-F5344CB8AC3E}">
        <p14:creationId xmlns:p14="http://schemas.microsoft.com/office/powerpoint/2010/main" val="10309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797133" y="992727"/>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126325" y="254395"/>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a:t>
            </a:r>
          </a:p>
          <a:p>
            <a:pPr marL="0" indent="0">
              <a:buNone/>
            </a:pPr>
            <a:r>
              <a:rPr lang="en-US" sz="2800"/>
              <a:t>Policies and Procedures</a:t>
            </a:r>
          </a:p>
        </p:txBody>
      </p:sp>
      <p:sp>
        <p:nvSpPr>
          <p:cNvPr id="6" name="Rectangle 5">
            <a:extLst>
              <a:ext uri="{FF2B5EF4-FFF2-40B4-BE49-F238E27FC236}">
                <a16:creationId xmlns:a16="http://schemas.microsoft.com/office/drawing/2014/main" id="{F4A84FA3-E893-4DEA-ABEF-F91CAD8339A3}"/>
              </a:ext>
            </a:extLst>
          </p:cNvPr>
          <p:cNvSpPr/>
          <p:nvPr/>
        </p:nvSpPr>
        <p:spPr>
          <a:xfrm>
            <a:off x="656776" y="1754727"/>
            <a:ext cx="7652317" cy="43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150000"/>
              </a:lnSpc>
              <a:buFont typeface="Arial" panose="020B0604020202020204" pitchFamily="34" charset="0"/>
              <a:buChar char="•"/>
            </a:pPr>
            <a:r>
              <a:rPr lang="en-US" sz="2000">
                <a:solidFill>
                  <a:schemeClr val="accent1">
                    <a:lumMod val="75000"/>
                  </a:schemeClr>
                </a:solidFill>
              </a:rPr>
              <a:t>Emergency Management</a:t>
            </a:r>
          </a:p>
          <a:p>
            <a:pPr marL="285750" indent="-285750">
              <a:lnSpc>
                <a:spcPct val="150000"/>
              </a:lnSpc>
              <a:buFont typeface="Arial" panose="020B0604020202020204" pitchFamily="34" charset="0"/>
              <a:buChar char="•"/>
            </a:pPr>
            <a:r>
              <a:rPr lang="en-US" sz="2000">
                <a:solidFill>
                  <a:schemeClr val="accent1">
                    <a:lumMod val="75000"/>
                  </a:schemeClr>
                </a:solidFill>
              </a:rPr>
              <a:t>Hazard Identification, Assessment, and Control</a:t>
            </a:r>
          </a:p>
          <a:p>
            <a:pPr marL="285750" indent="-285750">
              <a:lnSpc>
                <a:spcPct val="150000"/>
              </a:lnSpc>
              <a:buFont typeface="Arial" panose="020B0604020202020204" pitchFamily="34" charset="0"/>
              <a:buChar char="•"/>
            </a:pPr>
            <a:r>
              <a:rPr lang="en-US" sz="2000">
                <a:solidFill>
                  <a:schemeClr val="accent1">
                    <a:lumMod val="75000"/>
                  </a:schemeClr>
                </a:solidFill>
              </a:rPr>
              <a:t>Health and Safety Committee and Health and Safety Representative 	</a:t>
            </a:r>
          </a:p>
          <a:p>
            <a:pPr marL="285750" indent="-285750">
              <a:lnSpc>
                <a:spcPct val="150000"/>
              </a:lnSpc>
              <a:buFont typeface="Arial" panose="020B0604020202020204" pitchFamily="34" charset="0"/>
              <a:buChar char="•"/>
            </a:pPr>
            <a:r>
              <a:rPr lang="en-US" sz="2000">
                <a:solidFill>
                  <a:schemeClr val="accent1">
                    <a:lumMod val="75000"/>
                  </a:schemeClr>
                </a:solidFill>
              </a:rPr>
              <a:t>Health and Safety Records Management 	</a:t>
            </a:r>
          </a:p>
          <a:p>
            <a:pPr marL="285750" indent="-285750">
              <a:lnSpc>
                <a:spcPct val="150000"/>
              </a:lnSpc>
              <a:buFont typeface="Arial" panose="020B0604020202020204" pitchFamily="34" charset="0"/>
              <a:buChar char="•"/>
            </a:pPr>
            <a:r>
              <a:rPr lang="en-US" sz="2000">
                <a:solidFill>
                  <a:schemeClr val="accent1">
                    <a:lumMod val="75000"/>
                  </a:schemeClr>
                </a:solidFill>
              </a:rPr>
              <a:t>HSMS Employee Accountability and Performance Review </a:t>
            </a:r>
          </a:p>
          <a:p>
            <a:pPr marL="285750" indent="-285750">
              <a:lnSpc>
                <a:spcPct val="150000"/>
              </a:lnSpc>
              <a:buFont typeface="Arial" panose="020B0604020202020204" pitchFamily="34" charset="0"/>
              <a:buChar char="•"/>
            </a:pPr>
            <a:r>
              <a:rPr lang="en-US" sz="2000">
                <a:solidFill>
                  <a:schemeClr val="accent1">
                    <a:lumMod val="75000"/>
                  </a:schemeClr>
                </a:solidFill>
              </a:rPr>
              <a:t>Incident Investigation 	</a:t>
            </a:r>
          </a:p>
          <a:p>
            <a:pPr marL="285750" indent="-285750">
              <a:lnSpc>
                <a:spcPct val="150000"/>
              </a:lnSpc>
              <a:buFont typeface="Arial" panose="020B0604020202020204" pitchFamily="34" charset="0"/>
              <a:buChar char="•"/>
            </a:pPr>
            <a:r>
              <a:rPr lang="en-US" sz="2000">
                <a:solidFill>
                  <a:schemeClr val="accent1">
                    <a:lumMod val="75000"/>
                  </a:schemeClr>
                </a:solidFill>
              </a:rPr>
              <a:t>Journey Management 	</a:t>
            </a:r>
          </a:p>
          <a:p>
            <a:pPr marL="285750" indent="-285750">
              <a:lnSpc>
                <a:spcPct val="150000"/>
              </a:lnSpc>
              <a:buFont typeface="Arial" panose="020B0604020202020204" pitchFamily="34" charset="0"/>
              <a:buChar char="•"/>
            </a:pPr>
            <a:r>
              <a:rPr lang="en-US" sz="2000">
                <a:solidFill>
                  <a:schemeClr val="accent1">
                    <a:lumMod val="75000"/>
                  </a:schemeClr>
                </a:solidFill>
              </a:rPr>
              <a:t>Musculoskeletal Injury (MSI) Prevention </a:t>
            </a:r>
            <a:r>
              <a:rPr lang="en-US">
                <a:solidFill>
                  <a:schemeClr val="accent1">
                    <a:lumMod val="75000"/>
                  </a:schemeClr>
                </a:solidFill>
              </a:rPr>
              <a:t>	</a:t>
            </a:r>
          </a:p>
          <a:p>
            <a:pPr marL="285750" indent="-285750">
              <a:buFont typeface="Arial" panose="020B0604020202020204" pitchFamily="34" charset="0"/>
              <a:buChar char="•"/>
            </a:pPr>
            <a:endParaRPr lang="en-US" sz="1100">
              <a:solidFill>
                <a:schemeClr val="accent1">
                  <a:lumMod val="75000"/>
                </a:schemeClr>
              </a:solidFill>
            </a:endParaRPr>
          </a:p>
          <a:p>
            <a:pPr marL="285750" indent="-285750">
              <a:buFont typeface="Arial" panose="020B0604020202020204" pitchFamily="34" charset="0"/>
              <a:buChar char="•"/>
            </a:pPr>
            <a:endParaRPr lang="en-US" sz="1100">
              <a:solidFill>
                <a:schemeClr val="accent1">
                  <a:lumMod val="75000"/>
                </a:schemeClr>
              </a:solidFill>
            </a:endParaRPr>
          </a:p>
          <a:p>
            <a:pPr marL="285750" indent="-285750">
              <a:buFont typeface="Arial" panose="020B0604020202020204" pitchFamily="34" charset="0"/>
              <a:buChar char="•"/>
            </a:pPr>
            <a:endParaRPr lang="en-US" sz="1100">
              <a:solidFill>
                <a:schemeClr val="accent1">
                  <a:lumMod val="75000"/>
                </a:schemeClr>
              </a:solidFill>
            </a:endParaRPr>
          </a:p>
        </p:txBody>
      </p:sp>
      <p:cxnSp>
        <p:nvCxnSpPr>
          <p:cNvPr id="9" name="Straight Connector 8">
            <a:extLst>
              <a:ext uri="{FF2B5EF4-FFF2-40B4-BE49-F238E27FC236}">
                <a16:creationId xmlns:a16="http://schemas.microsoft.com/office/drawing/2014/main" id="{04F5D5C9-A447-43D8-B818-37D1E2AB55D8}"/>
              </a:ext>
            </a:extLst>
          </p:cNvPr>
          <p:cNvCxnSpPr>
            <a:cxnSpLocks/>
          </p:cNvCxnSpPr>
          <p:nvPr/>
        </p:nvCxnSpPr>
        <p:spPr>
          <a:xfrm>
            <a:off x="2523364" y="1540124"/>
            <a:ext cx="32918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E575E8AE-F316-48BA-A434-F0A822CF92AE}"/>
              </a:ext>
            </a:extLst>
          </p:cNvPr>
          <p:cNvSpPr/>
          <p:nvPr/>
        </p:nvSpPr>
        <p:spPr>
          <a:xfrm rot="19433905">
            <a:off x="7522415" y="2409277"/>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sp>
        <p:nvSpPr>
          <p:cNvPr id="8" name="Arrow: Down 7">
            <a:extLst>
              <a:ext uri="{FF2B5EF4-FFF2-40B4-BE49-F238E27FC236}">
                <a16:creationId xmlns:a16="http://schemas.microsoft.com/office/drawing/2014/main" id="{B73098F9-BB78-4CAF-91C0-A3FE63A13712}"/>
              </a:ext>
            </a:extLst>
          </p:cNvPr>
          <p:cNvSpPr/>
          <p:nvPr/>
        </p:nvSpPr>
        <p:spPr>
          <a:xfrm rot="5400000">
            <a:off x="7714991" y="3639770"/>
            <a:ext cx="2635708" cy="371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with your municipality’s policies and procedures.</a:t>
            </a:r>
          </a:p>
        </p:txBody>
      </p:sp>
    </p:spTree>
    <p:extLst>
      <p:ext uri="{BB962C8B-B14F-4D97-AF65-F5344CB8AC3E}">
        <p14:creationId xmlns:p14="http://schemas.microsoft.com/office/powerpoint/2010/main" val="33249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98AD5-8566-4EEB-91E3-67376FC6C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9" t="20285" r="13754" b="23546"/>
          <a:stretch/>
        </p:blipFill>
        <p:spPr bwMode="auto">
          <a:xfrm>
            <a:off x="8993845" y="835572"/>
            <a:ext cx="209427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2DA8676-0A97-4D66-A6A3-8AF1CFFA9309}"/>
              </a:ext>
            </a:extLst>
          </p:cNvPr>
          <p:cNvSpPr txBox="1">
            <a:spLocks/>
          </p:cNvSpPr>
          <p:nvPr/>
        </p:nvSpPr>
        <p:spPr>
          <a:xfrm>
            <a:off x="2725366" y="686299"/>
            <a:ext cx="6402008" cy="1822545"/>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800"/>
              <a:t>Town of Grey Goose</a:t>
            </a:r>
          </a:p>
          <a:p>
            <a:pPr marL="0" indent="0">
              <a:buNone/>
            </a:pPr>
            <a:r>
              <a:rPr lang="en-US" sz="2800"/>
              <a:t>Policies and Procedures</a:t>
            </a:r>
          </a:p>
        </p:txBody>
      </p:sp>
      <p:sp>
        <p:nvSpPr>
          <p:cNvPr id="6" name="Rectangle 5">
            <a:extLst>
              <a:ext uri="{FF2B5EF4-FFF2-40B4-BE49-F238E27FC236}">
                <a16:creationId xmlns:a16="http://schemas.microsoft.com/office/drawing/2014/main" id="{F4A84FA3-E893-4DEA-ABEF-F91CAD8339A3}"/>
              </a:ext>
            </a:extLst>
          </p:cNvPr>
          <p:cNvSpPr/>
          <p:nvPr/>
        </p:nvSpPr>
        <p:spPr>
          <a:xfrm>
            <a:off x="1619388" y="2359572"/>
            <a:ext cx="6966066" cy="385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ct val="150000"/>
              </a:lnSpc>
              <a:buFont typeface="Arial" panose="020B0604020202020204" pitchFamily="34" charset="0"/>
              <a:buChar char="•"/>
            </a:pPr>
            <a:r>
              <a:rPr lang="en-US" sz="2000">
                <a:solidFill>
                  <a:schemeClr val="accent1">
                    <a:lumMod val="75000"/>
                  </a:schemeClr>
                </a:solidFill>
              </a:rPr>
              <a:t>Onboarding, Training, and Competency</a:t>
            </a:r>
          </a:p>
          <a:p>
            <a:pPr marL="285750" indent="-285750">
              <a:lnSpc>
                <a:spcPct val="150000"/>
              </a:lnSpc>
              <a:buFont typeface="Arial" panose="020B0604020202020204" pitchFamily="34" charset="0"/>
              <a:buChar char="•"/>
            </a:pPr>
            <a:r>
              <a:rPr lang="en-US" sz="2000">
                <a:solidFill>
                  <a:schemeClr val="accent1">
                    <a:lumMod val="75000"/>
                  </a:schemeClr>
                </a:solidFill>
              </a:rPr>
              <a:t>Psychological Health and Safety</a:t>
            </a:r>
          </a:p>
          <a:p>
            <a:pPr marL="285750" indent="-285750">
              <a:lnSpc>
                <a:spcPct val="150000"/>
              </a:lnSpc>
              <a:buFont typeface="Arial" panose="020B0604020202020204" pitchFamily="34" charset="0"/>
              <a:buChar char="•"/>
            </a:pPr>
            <a:r>
              <a:rPr lang="en-US" sz="2000">
                <a:solidFill>
                  <a:schemeClr val="accent1">
                    <a:lumMod val="75000"/>
                  </a:schemeClr>
                </a:solidFill>
              </a:rPr>
              <a:t>Working Alone 	</a:t>
            </a:r>
          </a:p>
          <a:p>
            <a:pPr marL="285750" indent="-285750">
              <a:lnSpc>
                <a:spcPct val="150000"/>
              </a:lnSpc>
              <a:buFont typeface="Arial" panose="020B0604020202020204" pitchFamily="34" charset="0"/>
              <a:buChar char="•"/>
            </a:pPr>
            <a:r>
              <a:rPr lang="en-US" sz="2000">
                <a:solidFill>
                  <a:schemeClr val="accent1">
                    <a:lumMod val="75000"/>
                  </a:schemeClr>
                </a:solidFill>
              </a:rPr>
              <a:t>Workplace Abuse, Violence, and Harassment Prevention</a:t>
            </a:r>
          </a:p>
          <a:p>
            <a:pPr marL="285750" indent="-285750">
              <a:lnSpc>
                <a:spcPct val="150000"/>
              </a:lnSpc>
              <a:buFont typeface="Arial" panose="020B0604020202020204" pitchFamily="34" charset="0"/>
              <a:buChar char="•"/>
            </a:pPr>
            <a:r>
              <a:rPr lang="en-US" sz="2000">
                <a:solidFill>
                  <a:schemeClr val="accent1">
                    <a:lumMod val="75000"/>
                  </a:schemeClr>
                </a:solidFill>
              </a:rPr>
              <a:t>Workplace Inspections	</a:t>
            </a:r>
          </a:p>
          <a:p>
            <a:pPr marL="285750" indent="-285750">
              <a:lnSpc>
                <a:spcPct val="150000"/>
              </a:lnSpc>
              <a:buFont typeface="Arial" panose="020B0604020202020204" pitchFamily="34" charset="0"/>
              <a:buChar char="•"/>
            </a:pPr>
            <a:r>
              <a:rPr lang="en-US" sz="2000">
                <a:solidFill>
                  <a:schemeClr val="accent1">
                    <a:lumMod val="75000"/>
                  </a:schemeClr>
                </a:solidFill>
              </a:rPr>
              <a:t>Visitors and Other Parties on the Work Site</a:t>
            </a:r>
          </a:p>
          <a:p>
            <a:pPr marL="285750" indent="-285750">
              <a:buFont typeface="Arial" panose="020B0604020202020204" pitchFamily="34" charset="0"/>
              <a:buChar char="•"/>
            </a:pPr>
            <a:endParaRPr lang="en-US" sz="1400">
              <a:solidFill>
                <a:schemeClr val="accent1">
                  <a:lumMod val="75000"/>
                </a:schemeClr>
              </a:solidFill>
            </a:endParaRPr>
          </a:p>
          <a:p>
            <a:pPr marL="285750" indent="-285750">
              <a:buFont typeface="Arial" panose="020B0604020202020204" pitchFamily="34" charset="0"/>
              <a:buChar char="•"/>
            </a:pPr>
            <a:endParaRPr lang="en-US" sz="1400">
              <a:solidFill>
                <a:schemeClr val="accent1">
                  <a:lumMod val="75000"/>
                </a:schemeClr>
              </a:solidFill>
            </a:endParaRPr>
          </a:p>
          <a:p>
            <a:pPr marL="285750" indent="-285750">
              <a:buFont typeface="Arial" panose="020B0604020202020204" pitchFamily="34" charset="0"/>
              <a:buChar char="•"/>
            </a:pPr>
            <a:endParaRPr lang="en-US" sz="1400">
              <a:solidFill>
                <a:schemeClr val="accent1">
                  <a:lumMod val="75000"/>
                </a:schemeClr>
              </a:solidFill>
            </a:endParaRPr>
          </a:p>
        </p:txBody>
      </p:sp>
      <p:cxnSp>
        <p:nvCxnSpPr>
          <p:cNvPr id="7" name="Straight Connector 6">
            <a:extLst>
              <a:ext uri="{FF2B5EF4-FFF2-40B4-BE49-F238E27FC236}">
                <a16:creationId xmlns:a16="http://schemas.microsoft.com/office/drawing/2014/main" id="{6321E3CC-7B22-4003-BAD7-714376950ACA}"/>
              </a:ext>
            </a:extLst>
          </p:cNvPr>
          <p:cNvCxnSpPr>
            <a:cxnSpLocks/>
          </p:cNvCxnSpPr>
          <p:nvPr/>
        </p:nvCxnSpPr>
        <p:spPr>
          <a:xfrm>
            <a:off x="3171757" y="2004109"/>
            <a:ext cx="329184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763D88AE-0665-4D52-8BE1-8C90A69A41BB}"/>
              </a:ext>
            </a:extLst>
          </p:cNvPr>
          <p:cNvSpPr/>
          <p:nvPr/>
        </p:nvSpPr>
        <p:spPr>
          <a:xfrm rot="19433905">
            <a:off x="7955146" y="2507020"/>
            <a:ext cx="2344457" cy="1438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Replace with your logo</a:t>
            </a:r>
          </a:p>
        </p:txBody>
      </p:sp>
      <p:sp>
        <p:nvSpPr>
          <p:cNvPr id="9" name="Arrow: Down 8">
            <a:extLst>
              <a:ext uri="{FF2B5EF4-FFF2-40B4-BE49-F238E27FC236}">
                <a16:creationId xmlns:a16="http://schemas.microsoft.com/office/drawing/2014/main" id="{524C6322-878F-4EAA-B7A4-EE3A8A627E15}"/>
              </a:ext>
            </a:extLst>
          </p:cNvPr>
          <p:cNvSpPr/>
          <p:nvPr/>
        </p:nvSpPr>
        <p:spPr>
          <a:xfrm rot="5400000">
            <a:off x="8466553" y="3641411"/>
            <a:ext cx="2635708" cy="3717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with your municipality’s policies and procedures.</a:t>
            </a:r>
          </a:p>
        </p:txBody>
      </p:sp>
    </p:spTree>
    <p:extLst>
      <p:ext uri="{BB962C8B-B14F-4D97-AF65-F5344CB8AC3E}">
        <p14:creationId xmlns:p14="http://schemas.microsoft.com/office/powerpoint/2010/main" val="25217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303" y="2141152"/>
            <a:ext cx="4589810" cy="1219200"/>
          </a:xfrm>
        </p:spPr>
        <p:txBody>
          <a:bodyPr>
            <a:normAutofit fontScale="90000"/>
          </a:bodyPr>
          <a:lstStyle/>
          <a:p>
            <a:r>
              <a:rPr lang="en-US"/>
              <a:t>Health and Safety Orientation Checklist</a:t>
            </a:r>
          </a:p>
        </p:txBody>
      </p:sp>
      <p:sp>
        <p:nvSpPr>
          <p:cNvPr id="4" name="Arrow: Down 3">
            <a:extLst>
              <a:ext uri="{FF2B5EF4-FFF2-40B4-BE49-F238E27FC236}">
                <a16:creationId xmlns:a16="http://schemas.microsoft.com/office/drawing/2014/main" id="{D69CE8A8-F332-49EE-883A-CB53DDA5B2AD}"/>
              </a:ext>
            </a:extLst>
          </p:cNvPr>
          <p:cNvSpPr/>
          <p:nvPr/>
        </p:nvSpPr>
        <p:spPr>
          <a:xfrm rot="4909996">
            <a:off x="6854045" y="-162579"/>
            <a:ext cx="1496291" cy="2709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t>Replace slide with your checklist</a:t>
            </a:r>
          </a:p>
        </p:txBody>
      </p:sp>
      <p:pic>
        <p:nvPicPr>
          <p:cNvPr id="3" name="Picture 4" descr="Table&#10;&#10;Description automatically generated">
            <a:extLst>
              <a:ext uri="{FF2B5EF4-FFF2-40B4-BE49-F238E27FC236}">
                <a16:creationId xmlns:a16="http://schemas.microsoft.com/office/drawing/2014/main" id="{F689B981-69AB-402D-83D3-147DDA671F08}"/>
              </a:ext>
            </a:extLst>
          </p:cNvPr>
          <p:cNvPicPr>
            <a:picLocks noChangeAspect="1"/>
          </p:cNvPicPr>
          <p:nvPr/>
        </p:nvPicPr>
        <p:blipFill>
          <a:blip r:embed="rId3"/>
          <a:stretch>
            <a:fillRect/>
          </a:stretch>
        </p:blipFill>
        <p:spPr>
          <a:xfrm>
            <a:off x="833887" y="103576"/>
            <a:ext cx="4989094" cy="6659958"/>
          </a:xfrm>
          <a:prstGeom prst="rect">
            <a:avLst/>
          </a:prstGeom>
        </p:spPr>
      </p:pic>
    </p:spTree>
    <p:extLst>
      <p:ext uri="{BB962C8B-B14F-4D97-AF65-F5344CB8AC3E}">
        <p14:creationId xmlns:p14="http://schemas.microsoft.com/office/powerpoint/2010/main" val="168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ED3B433DCE434AAAF9009C03ADBBDD" ma:contentTypeVersion="8" ma:contentTypeDescription="Create a new document." ma:contentTypeScope="" ma:versionID="887bd2fc39296c9a5234e2641e5df85a">
  <xsd:schema xmlns:xsd="http://www.w3.org/2001/XMLSchema" xmlns:xs="http://www.w3.org/2001/XMLSchema" xmlns:p="http://schemas.microsoft.com/office/2006/metadata/properties" xmlns:ns2="39c977c7-84b8-4eec-837e-4951d8de14f7" targetNamespace="http://schemas.microsoft.com/office/2006/metadata/properties" ma:root="true" ma:fieldsID="d1309be66a8f9eae9776a957d004e38e" ns2:_="">
    <xsd:import namespace="39c977c7-84b8-4eec-837e-4951d8de14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977c7-84b8-4eec-837e-4951d8de1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877970-A99F-4D00-A326-5B758C8F1F3A}">
  <ds:schemaRefs>
    <ds:schemaRef ds:uri="http://schemas.microsoft.com/sharepoint/v3/contenttype/forms"/>
  </ds:schemaRefs>
</ds:datastoreItem>
</file>

<file path=customXml/itemProps2.xml><?xml version="1.0" encoding="utf-8"?>
<ds:datastoreItem xmlns:ds="http://schemas.openxmlformats.org/officeDocument/2006/customXml" ds:itemID="{B73FE023-D6F8-4211-A74E-712C19F1416D}">
  <ds:schemaRefs>
    <ds:schemaRef ds:uri="39c977c7-84b8-4eec-837e-4951d8de14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7EA947-1051-450C-9C76-90C821F35875}">
  <ds:schemaRefs>
    <ds:schemaRef ds:uri="39c977c7-84b8-4eec-837e-4951d8de14f7"/>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31</TotalTime>
  <Words>3646</Words>
  <Application>Microsoft Office PowerPoint</Application>
  <PresentationFormat>Widescreen</PresentationFormat>
  <Paragraphs>431</Paragraphs>
  <Slides>29</Slides>
  <Notes>28</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Nature Illustration 16x9</vt:lpstr>
      <vt:lpstr>Health and Safety Orientation for Employees </vt:lpstr>
      <vt:lpstr>Word from our CAO</vt:lpstr>
      <vt:lpstr>Health and Safety Online Orientation </vt:lpstr>
      <vt:lpstr>Municipal Workers are 400% More Likely to be Injured in the First Four Months</vt:lpstr>
      <vt:lpstr>      </vt:lpstr>
      <vt:lpstr>PowerPoint Presentation</vt:lpstr>
      <vt:lpstr>PowerPoint Presentation</vt:lpstr>
      <vt:lpstr>PowerPoint Presentation</vt:lpstr>
      <vt:lpstr>Health and Safety Orientation Checklist</vt:lpstr>
      <vt:lpstr>Hazard Identification, Assessment, and Control</vt:lpstr>
      <vt:lpstr>Health and Safety Orientation Checklist Emergency Response</vt:lpstr>
      <vt:lpstr>PowerPoint Presentation</vt:lpstr>
      <vt:lpstr>Alberta Occupational Health and Safety </vt:lpstr>
      <vt:lpstr>Workplace Harassment and Violence Prevention  </vt:lpstr>
      <vt:lpstr>Obligations of Workers</vt:lpstr>
      <vt:lpstr>Obligations of Workers</vt:lpstr>
      <vt:lpstr>Obligations of Supervisor</vt:lpstr>
      <vt:lpstr>Obligations of Supervisor</vt:lpstr>
      <vt:lpstr>Obligations of Supervisor</vt:lpstr>
      <vt:lpstr>Obligations of Supervisor</vt:lpstr>
      <vt:lpstr>Health and Safety Representative</vt:lpstr>
      <vt:lpstr>PowerPoint Presentation</vt:lpstr>
      <vt:lpstr>PowerPoint Presentation</vt:lpstr>
      <vt:lpstr>Confined Space</vt:lpstr>
      <vt:lpstr>Ground Disturbance</vt:lpstr>
      <vt:lpstr>Multiple-choice Test</vt:lpstr>
      <vt:lpstr>Multiple-choice Test</vt:lpstr>
      <vt:lpstr>Print your certificate.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Rob Rosete</dc:creator>
  <cp:lastModifiedBy>Rob Rosete</cp:lastModifiedBy>
  <cp:revision>22</cp:revision>
  <dcterms:created xsi:type="dcterms:W3CDTF">2021-05-10T19:41:36Z</dcterms:created>
  <dcterms:modified xsi:type="dcterms:W3CDTF">2021-06-11T21:34:48Z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0x01010013ED3B433DCE434AAAF9009C03ADBBDD</vt:lpwstr>
  </property>
</Properties>
</file>